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48"/>
  </p:notesMasterIdLst>
  <p:sldIdLst>
    <p:sldId id="256" r:id="rId2"/>
    <p:sldId id="264" r:id="rId3"/>
    <p:sldId id="324" r:id="rId4"/>
    <p:sldId id="325" r:id="rId5"/>
    <p:sldId id="326" r:id="rId6"/>
    <p:sldId id="303" r:id="rId7"/>
    <p:sldId id="268" r:id="rId8"/>
    <p:sldId id="327" r:id="rId9"/>
    <p:sldId id="270" r:id="rId10"/>
    <p:sldId id="269" r:id="rId11"/>
    <p:sldId id="309" r:id="rId12"/>
    <p:sldId id="322" r:id="rId13"/>
    <p:sldId id="295" r:id="rId14"/>
    <p:sldId id="298" r:id="rId15"/>
    <p:sldId id="305" r:id="rId16"/>
    <p:sldId id="306" r:id="rId17"/>
    <p:sldId id="307" r:id="rId18"/>
    <p:sldId id="301" r:id="rId19"/>
    <p:sldId id="320" r:id="rId20"/>
    <p:sldId id="328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97" r:id="rId30"/>
    <p:sldId id="308" r:id="rId31"/>
    <p:sldId id="281" r:id="rId32"/>
    <p:sldId id="323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310" r:id="rId41"/>
    <p:sldId id="319" r:id="rId42"/>
    <p:sldId id="316" r:id="rId43"/>
    <p:sldId id="290" r:id="rId44"/>
    <p:sldId id="300" r:id="rId45"/>
    <p:sldId id="292" r:id="rId46"/>
    <p:sldId id="266" r:id="rId47"/>
  </p:sldIdLst>
  <p:sldSz cx="12192000" cy="6858000"/>
  <p:notesSz cx="6797675" cy="9926638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맑은 고딕" panose="020B0503020000020004" pitchFamily="50" charset="-127"/>
      <p:regular r:id="rId53"/>
      <p:bold r:id="rId54"/>
    </p:embeddedFont>
    <p:embeddedFont>
      <p:font typeface="이화체" panose="02000300000000000000" pitchFamily="2" charset="-127"/>
      <p:regular r:id="rId5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3EA"/>
    <a:srgbClr val="DEE7D1"/>
    <a:srgbClr val="006640"/>
    <a:srgbClr val="00462A"/>
    <a:srgbClr val="BBC821"/>
    <a:srgbClr val="D9D9B8"/>
    <a:srgbClr val="A7A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45" autoAdjust="0"/>
  </p:normalViewPr>
  <p:slideViewPr>
    <p:cSldViewPr snapToGrid="0">
      <p:cViewPr varScale="1">
        <p:scale>
          <a:sx n="108" d="100"/>
          <a:sy n="108" d="100"/>
        </p:scale>
        <p:origin x="90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5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5EC1E-0349-4F80-B9DA-074A2CEADB61}" type="datetimeFigureOut">
              <a:rPr lang="ko-KR" altLang="en-US" smtClean="0"/>
              <a:t>2025-02-28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A0B5C-3E80-46AF-A6DE-B40D264357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074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8126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1184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5620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5554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1455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8337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2574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3149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2598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6371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3361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7896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83856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53997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2381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961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9291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1608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5003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4679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8569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4471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0772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A0B5C-3E80-46AF-A6DE-B40D264357BF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213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_시작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4153755"/>
            <a:ext cx="9144000" cy="1118455"/>
          </a:xfrm>
        </p:spPr>
        <p:txBody>
          <a:bodyPr anchor="b">
            <a:noAutofit/>
          </a:bodyPr>
          <a:lstStyle>
            <a:lvl1pPr algn="ctr">
              <a:defRPr sz="6000" b="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5439630"/>
            <a:ext cx="9144000" cy="38087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그림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3" t="3477" b="87476"/>
          <a:stretch>
            <a:fillRect/>
          </a:stretch>
        </p:blipFill>
        <p:spPr bwMode="auto">
          <a:xfrm>
            <a:off x="290513" y="333375"/>
            <a:ext cx="17145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536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400" b="1">
                <a:solidFill>
                  <a:srgbClr val="00462A"/>
                </a:solidFill>
                <a:latin typeface="+mj-ea"/>
                <a:ea typeface="+mj-ea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2444262"/>
            <a:ext cx="3437792" cy="3732700"/>
          </a:xfrm>
        </p:spPr>
        <p:txBody>
          <a:bodyPr/>
          <a:lstStyle>
            <a:lvl1pPr marL="228600" indent="-228600">
              <a:lnSpc>
                <a:spcPct val="120000"/>
              </a:lnSpc>
              <a:buFontTx/>
              <a:buBlip>
                <a:blip r:embed="rId2"/>
              </a:buBlip>
              <a:defRPr sz="2200" b="1">
                <a:solidFill>
                  <a:srgbClr val="00462A"/>
                </a:solidFill>
                <a:latin typeface="+mn-ea"/>
                <a:ea typeface="+mn-ea"/>
              </a:defRPr>
            </a:lvl1pPr>
            <a:lvl2pPr marL="685800" indent="-228600">
              <a:lnSpc>
                <a:spcPct val="120000"/>
              </a:lnSpc>
              <a:buFont typeface="맑은 고딕" panose="020B0503020000020004" pitchFamily="50" charset="-127"/>
              <a:buChar char="-"/>
              <a:defRPr sz="2000" b="1">
                <a:solidFill>
                  <a:srgbClr val="00462A"/>
                </a:solidFill>
                <a:latin typeface="+mn-ea"/>
                <a:ea typeface="+mn-ea"/>
              </a:defRPr>
            </a:lvl2pPr>
            <a:lvl3pPr>
              <a:lnSpc>
                <a:spcPct val="120000"/>
              </a:lnSpc>
              <a:defRPr sz="1800" b="1">
                <a:solidFill>
                  <a:srgbClr val="00462A"/>
                </a:solidFill>
                <a:latin typeface="+mn-ea"/>
                <a:ea typeface="+mn-ea"/>
              </a:defRPr>
            </a:lvl3pPr>
            <a:lvl4pPr>
              <a:lnSpc>
                <a:spcPct val="120000"/>
              </a:lnSpc>
              <a:defRPr sz="1600" b="1">
                <a:solidFill>
                  <a:srgbClr val="00462A"/>
                </a:solidFill>
                <a:latin typeface="+mn-ea"/>
                <a:ea typeface="+mn-ea"/>
              </a:defRPr>
            </a:lvl4pPr>
            <a:lvl5pPr>
              <a:lnSpc>
                <a:spcPct val="120000"/>
              </a:lnSpc>
              <a:defRPr sz="1400" b="1">
                <a:solidFill>
                  <a:srgbClr val="00462A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453062"/>
            <a:ext cx="4114800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226061" y="645306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B0CBB1-89C4-42C9-B2EA-BCFB15D429B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94" y="284095"/>
            <a:ext cx="1363521" cy="249979"/>
          </a:xfrm>
          <a:prstGeom prst="rect">
            <a:avLst/>
          </a:prstGeom>
        </p:spPr>
      </p:pic>
      <p:sp>
        <p:nvSpPr>
          <p:cNvPr id="10" name="내용 개체 틀 2"/>
          <p:cNvSpPr>
            <a:spLocks noGrp="1"/>
          </p:cNvSpPr>
          <p:nvPr>
            <p:ph idx="13"/>
          </p:nvPr>
        </p:nvSpPr>
        <p:spPr>
          <a:xfrm>
            <a:off x="4384428" y="2444262"/>
            <a:ext cx="3437792" cy="3732700"/>
          </a:xfrm>
        </p:spPr>
        <p:txBody>
          <a:bodyPr/>
          <a:lstStyle>
            <a:lvl1pPr marL="228600" indent="-228600">
              <a:lnSpc>
                <a:spcPct val="120000"/>
              </a:lnSpc>
              <a:buFontTx/>
              <a:buBlip>
                <a:blip r:embed="rId2"/>
              </a:buBlip>
              <a:defRPr sz="2200" b="1">
                <a:solidFill>
                  <a:srgbClr val="00462A"/>
                </a:solidFill>
                <a:latin typeface="+mn-ea"/>
                <a:ea typeface="+mn-ea"/>
              </a:defRPr>
            </a:lvl1pPr>
            <a:lvl2pPr marL="685800" indent="-228600">
              <a:lnSpc>
                <a:spcPct val="120000"/>
              </a:lnSpc>
              <a:buFont typeface="맑은 고딕" panose="020B0503020000020004" pitchFamily="50" charset="-127"/>
              <a:buChar char="-"/>
              <a:defRPr sz="2000" b="1">
                <a:solidFill>
                  <a:srgbClr val="00462A"/>
                </a:solidFill>
                <a:latin typeface="+mn-ea"/>
                <a:ea typeface="+mn-ea"/>
              </a:defRPr>
            </a:lvl2pPr>
            <a:lvl3pPr>
              <a:lnSpc>
                <a:spcPct val="120000"/>
              </a:lnSpc>
              <a:defRPr sz="1800" b="1">
                <a:solidFill>
                  <a:srgbClr val="00462A"/>
                </a:solidFill>
                <a:latin typeface="+mn-ea"/>
                <a:ea typeface="+mn-ea"/>
              </a:defRPr>
            </a:lvl3pPr>
            <a:lvl4pPr>
              <a:lnSpc>
                <a:spcPct val="120000"/>
              </a:lnSpc>
              <a:defRPr sz="1600" b="1">
                <a:solidFill>
                  <a:srgbClr val="00462A"/>
                </a:solidFill>
                <a:latin typeface="+mn-ea"/>
                <a:ea typeface="+mn-ea"/>
              </a:defRPr>
            </a:lvl4pPr>
            <a:lvl5pPr>
              <a:lnSpc>
                <a:spcPct val="120000"/>
              </a:lnSpc>
              <a:defRPr sz="1400" b="1">
                <a:solidFill>
                  <a:srgbClr val="00462A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1" name="내용 개체 틀 2"/>
          <p:cNvSpPr>
            <a:spLocks noGrp="1"/>
          </p:cNvSpPr>
          <p:nvPr>
            <p:ph idx="14"/>
          </p:nvPr>
        </p:nvSpPr>
        <p:spPr>
          <a:xfrm>
            <a:off x="7930656" y="2444262"/>
            <a:ext cx="3437792" cy="3732700"/>
          </a:xfrm>
        </p:spPr>
        <p:txBody>
          <a:bodyPr/>
          <a:lstStyle>
            <a:lvl1pPr marL="228600" indent="-228600">
              <a:lnSpc>
                <a:spcPct val="120000"/>
              </a:lnSpc>
              <a:buFontTx/>
              <a:buBlip>
                <a:blip r:embed="rId2"/>
              </a:buBlip>
              <a:defRPr sz="2200" b="1">
                <a:solidFill>
                  <a:srgbClr val="00462A"/>
                </a:solidFill>
                <a:latin typeface="+mn-ea"/>
                <a:ea typeface="+mn-ea"/>
              </a:defRPr>
            </a:lvl1pPr>
            <a:lvl2pPr marL="685800" indent="-228600">
              <a:lnSpc>
                <a:spcPct val="120000"/>
              </a:lnSpc>
              <a:buFont typeface="맑은 고딕" panose="020B0503020000020004" pitchFamily="50" charset="-127"/>
              <a:buChar char="-"/>
              <a:defRPr sz="2000" b="1">
                <a:solidFill>
                  <a:srgbClr val="00462A"/>
                </a:solidFill>
                <a:latin typeface="+mn-ea"/>
                <a:ea typeface="+mn-ea"/>
              </a:defRPr>
            </a:lvl2pPr>
            <a:lvl3pPr>
              <a:lnSpc>
                <a:spcPct val="120000"/>
              </a:lnSpc>
              <a:defRPr sz="1800" b="1">
                <a:solidFill>
                  <a:srgbClr val="00462A"/>
                </a:solidFill>
                <a:latin typeface="+mn-ea"/>
                <a:ea typeface="+mn-ea"/>
              </a:defRPr>
            </a:lvl3pPr>
            <a:lvl4pPr>
              <a:lnSpc>
                <a:spcPct val="120000"/>
              </a:lnSpc>
              <a:defRPr sz="1600" b="1">
                <a:solidFill>
                  <a:srgbClr val="00462A"/>
                </a:solidFill>
                <a:latin typeface="+mn-ea"/>
                <a:ea typeface="+mn-ea"/>
              </a:defRPr>
            </a:lvl4pPr>
            <a:lvl5pPr>
              <a:lnSpc>
                <a:spcPct val="120000"/>
              </a:lnSpc>
              <a:defRPr sz="1400" b="1">
                <a:solidFill>
                  <a:srgbClr val="00462A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직사각형 3"/>
          <p:cNvSpPr/>
          <p:nvPr userDrawn="1"/>
        </p:nvSpPr>
        <p:spPr>
          <a:xfrm>
            <a:off x="838200" y="1771719"/>
            <a:ext cx="3437792" cy="584620"/>
          </a:xfrm>
          <a:prstGeom prst="rect">
            <a:avLst/>
          </a:prstGeom>
          <a:solidFill>
            <a:srgbClr val="D9D9B8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2200" b="1" dirty="0">
                <a:solidFill>
                  <a:srgbClr val="00462A"/>
                </a:solidFill>
                <a:latin typeface="+mn-ea"/>
                <a:ea typeface="+mn-ea"/>
              </a:rPr>
              <a:t>텍스트 입력</a:t>
            </a:r>
          </a:p>
        </p:txBody>
      </p:sp>
      <p:sp>
        <p:nvSpPr>
          <p:cNvPr id="12" name="직사각형 11"/>
          <p:cNvSpPr/>
          <p:nvPr userDrawn="1"/>
        </p:nvSpPr>
        <p:spPr>
          <a:xfrm>
            <a:off x="4377104" y="1771719"/>
            <a:ext cx="3437792" cy="584620"/>
          </a:xfrm>
          <a:prstGeom prst="rect">
            <a:avLst/>
          </a:prstGeom>
          <a:solidFill>
            <a:srgbClr val="D9D9B8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2200" b="1" dirty="0">
                <a:solidFill>
                  <a:srgbClr val="00462A"/>
                </a:solidFill>
                <a:latin typeface="+mn-ea"/>
                <a:ea typeface="+mn-ea"/>
              </a:rPr>
              <a:t>텍스트 입력 </a:t>
            </a:r>
          </a:p>
        </p:txBody>
      </p:sp>
      <p:sp>
        <p:nvSpPr>
          <p:cNvPr id="13" name="직사각형 12"/>
          <p:cNvSpPr/>
          <p:nvPr userDrawn="1"/>
        </p:nvSpPr>
        <p:spPr>
          <a:xfrm>
            <a:off x="7930656" y="1771719"/>
            <a:ext cx="3437792" cy="584620"/>
          </a:xfrm>
          <a:prstGeom prst="rect">
            <a:avLst/>
          </a:prstGeom>
          <a:solidFill>
            <a:srgbClr val="D9D9B8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2200" b="1" dirty="0">
                <a:solidFill>
                  <a:srgbClr val="00462A"/>
                </a:solidFill>
                <a:latin typeface="+mn-ea"/>
                <a:ea typeface="+mn-ea"/>
              </a:rPr>
              <a:t>텍스트 입력 </a:t>
            </a:r>
          </a:p>
        </p:txBody>
      </p:sp>
    </p:spTree>
    <p:extLst>
      <p:ext uri="{BB962C8B-B14F-4D97-AF65-F5344CB8AC3E}">
        <p14:creationId xmlns:p14="http://schemas.microsoft.com/office/powerpoint/2010/main" val="206641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623888" indent="-534988">
              <a:lnSpc>
                <a:spcPct val="120000"/>
              </a:lnSpc>
              <a:spcAft>
                <a:spcPts val="600"/>
              </a:spcAft>
              <a:buFontTx/>
              <a:buBlip>
                <a:blip r:embed="rId2"/>
              </a:buBlip>
              <a:defRPr b="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1pPr>
            <a:lvl2pPr marL="685800" indent="-228600">
              <a:lnSpc>
                <a:spcPct val="120000"/>
              </a:lnSpc>
              <a:spcAft>
                <a:spcPts val="600"/>
              </a:spcAft>
              <a:buFont typeface="맑은 고딕" panose="020B0503020000020004" pitchFamily="50" charset="-127"/>
              <a:buChar char="-"/>
              <a:defRPr b="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2pPr>
            <a:lvl3pPr>
              <a:lnSpc>
                <a:spcPct val="120000"/>
              </a:lnSpc>
              <a:spcAft>
                <a:spcPts val="600"/>
              </a:spcAft>
              <a:defRPr b="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3pPr>
            <a:lvl4pPr>
              <a:lnSpc>
                <a:spcPct val="120000"/>
              </a:lnSpc>
              <a:spcAft>
                <a:spcPts val="600"/>
              </a:spcAft>
              <a:defRPr b="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4pPr>
            <a:lvl5pPr>
              <a:lnSpc>
                <a:spcPct val="120000"/>
              </a:lnSpc>
              <a:spcAft>
                <a:spcPts val="600"/>
              </a:spcAft>
              <a:defRPr b="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453062"/>
            <a:ext cx="4114800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226061" y="645306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B0CBB1-89C4-42C9-B2EA-BCFB15D429B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94" y="284095"/>
            <a:ext cx="1363521" cy="24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97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구역 머리글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44050" cy="1325563"/>
          </a:xfrm>
        </p:spPr>
        <p:txBody>
          <a:bodyPr>
            <a:normAutofit/>
          </a:bodyPr>
          <a:lstStyle>
            <a:lvl1pPr algn="l">
              <a:defRPr sz="5400" b="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2409825"/>
            <a:ext cx="7686675" cy="3690938"/>
          </a:xfrm>
        </p:spPr>
        <p:txBody>
          <a:bodyPr/>
          <a:lstStyle>
            <a:lvl1pPr marL="88900" indent="0">
              <a:lnSpc>
                <a:spcPct val="120000"/>
              </a:lnSpc>
              <a:spcAft>
                <a:spcPts val="600"/>
              </a:spcAft>
              <a:buFontTx/>
              <a:buNone/>
              <a:defRPr b="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1pPr>
            <a:lvl2pPr marL="685800" indent="-228600">
              <a:lnSpc>
                <a:spcPct val="120000"/>
              </a:lnSpc>
              <a:spcAft>
                <a:spcPts val="600"/>
              </a:spcAft>
              <a:buFont typeface="맑은 고딕" panose="020B0503020000020004" pitchFamily="50" charset="-127"/>
              <a:buChar char="-"/>
              <a:defRPr b="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2pPr>
            <a:lvl3pPr>
              <a:lnSpc>
                <a:spcPct val="120000"/>
              </a:lnSpc>
              <a:spcAft>
                <a:spcPts val="600"/>
              </a:spcAft>
              <a:defRPr b="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3pPr>
            <a:lvl4pPr>
              <a:lnSpc>
                <a:spcPct val="120000"/>
              </a:lnSpc>
              <a:spcAft>
                <a:spcPts val="600"/>
              </a:spcAft>
              <a:defRPr b="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4pPr>
            <a:lvl5pPr>
              <a:lnSpc>
                <a:spcPct val="120000"/>
              </a:lnSpc>
              <a:spcAft>
                <a:spcPts val="600"/>
              </a:spcAft>
              <a:defRPr b="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453062"/>
            <a:ext cx="4114800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226061" y="645306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B0CBB1-89C4-42C9-B2EA-BCFB15D429B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94" y="284095"/>
            <a:ext cx="1363521" cy="24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02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400" b="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2444262"/>
            <a:ext cx="3437792" cy="3732700"/>
          </a:xfrm>
        </p:spPr>
        <p:txBody>
          <a:bodyPr/>
          <a:lstStyle>
            <a:lvl1pPr marL="228600" indent="-228600">
              <a:lnSpc>
                <a:spcPct val="120000"/>
              </a:lnSpc>
              <a:buFontTx/>
              <a:buBlip>
                <a:blip r:embed="rId2"/>
              </a:buBlip>
              <a:defRPr sz="2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1pPr>
            <a:lvl2pPr marL="685800" indent="-228600">
              <a:lnSpc>
                <a:spcPct val="120000"/>
              </a:lnSpc>
              <a:buFont typeface="맑은 고딕" panose="020B0503020000020004" pitchFamily="50" charset="-127"/>
              <a:buChar char="-"/>
              <a:defRPr sz="20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2pPr>
            <a:lvl3pPr>
              <a:lnSpc>
                <a:spcPct val="120000"/>
              </a:lnSpc>
              <a:defRPr sz="18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3pPr>
            <a:lvl4pPr>
              <a:lnSpc>
                <a:spcPct val="120000"/>
              </a:lnSpc>
              <a:defRPr sz="16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4pPr>
            <a:lvl5pPr>
              <a:lnSpc>
                <a:spcPct val="120000"/>
              </a:lnSpc>
              <a:defRPr sz="14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453062"/>
            <a:ext cx="4114800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226061" y="645306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B0CBB1-89C4-42C9-B2EA-BCFB15D429B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94" y="284095"/>
            <a:ext cx="1363521" cy="249979"/>
          </a:xfrm>
          <a:prstGeom prst="rect">
            <a:avLst/>
          </a:prstGeom>
        </p:spPr>
      </p:pic>
      <p:sp>
        <p:nvSpPr>
          <p:cNvPr id="10" name="내용 개체 틀 2"/>
          <p:cNvSpPr>
            <a:spLocks noGrp="1"/>
          </p:cNvSpPr>
          <p:nvPr>
            <p:ph idx="13" hasCustomPrompt="1"/>
          </p:nvPr>
        </p:nvSpPr>
        <p:spPr>
          <a:xfrm>
            <a:off x="4384428" y="2444262"/>
            <a:ext cx="3437792" cy="3732700"/>
          </a:xfrm>
        </p:spPr>
        <p:txBody>
          <a:bodyPr/>
          <a:lstStyle>
            <a:lvl1pPr marL="228600" indent="-228600">
              <a:lnSpc>
                <a:spcPct val="120000"/>
              </a:lnSpc>
              <a:buFontTx/>
              <a:buBlip>
                <a:blip r:embed="rId2"/>
              </a:buBlip>
              <a:defRPr sz="2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1pPr>
            <a:lvl2pPr marL="685800" indent="-228600">
              <a:lnSpc>
                <a:spcPct val="120000"/>
              </a:lnSpc>
              <a:buFont typeface="맑은 고딕" panose="020B0503020000020004" pitchFamily="50" charset="-127"/>
              <a:buChar char="-"/>
              <a:defRPr sz="20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2pPr>
            <a:lvl3pPr>
              <a:lnSpc>
                <a:spcPct val="120000"/>
              </a:lnSpc>
              <a:defRPr sz="18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3pPr>
            <a:lvl4pPr>
              <a:lnSpc>
                <a:spcPct val="120000"/>
              </a:lnSpc>
              <a:defRPr sz="16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4pPr>
            <a:lvl5pPr>
              <a:lnSpc>
                <a:spcPct val="120000"/>
              </a:lnSpc>
              <a:defRPr sz="14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5pPr>
          </a:lstStyle>
          <a:p>
            <a:pPr lvl="0"/>
            <a:r>
              <a:rPr lang="ko-KR" altLang="en-US" dirty="0"/>
              <a:t> 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1" name="내용 개체 틀 2"/>
          <p:cNvSpPr>
            <a:spLocks noGrp="1"/>
          </p:cNvSpPr>
          <p:nvPr>
            <p:ph idx="14" hasCustomPrompt="1"/>
          </p:nvPr>
        </p:nvSpPr>
        <p:spPr>
          <a:xfrm>
            <a:off x="7930656" y="2444262"/>
            <a:ext cx="3437792" cy="3732700"/>
          </a:xfrm>
        </p:spPr>
        <p:txBody>
          <a:bodyPr/>
          <a:lstStyle>
            <a:lvl1pPr marL="228600" indent="-228600">
              <a:lnSpc>
                <a:spcPct val="120000"/>
              </a:lnSpc>
              <a:buFontTx/>
              <a:buBlip>
                <a:blip r:embed="rId2"/>
              </a:buBlip>
              <a:defRPr sz="2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1pPr>
            <a:lvl2pPr marL="685800" indent="-228600">
              <a:lnSpc>
                <a:spcPct val="120000"/>
              </a:lnSpc>
              <a:buFont typeface="맑은 고딕" panose="020B0503020000020004" pitchFamily="50" charset="-127"/>
              <a:buChar char="-"/>
              <a:defRPr sz="20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2pPr>
            <a:lvl3pPr>
              <a:lnSpc>
                <a:spcPct val="120000"/>
              </a:lnSpc>
              <a:defRPr sz="18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3pPr>
            <a:lvl4pPr>
              <a:lnSpc>
                <a:spcPct val="120000"/>
              </a:lnSpc>
              <a:defRPr sz="16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4pPr>
            <a:lvl5pPr>
              <a:lnSpc>
                <a:spcPct val="120000"/>
              </a:lnSpc>
              <a:defRPr sz="14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5pPr>
          </a:lstStyle>
          <a:p>
            <a:pPr lvl="0"/>
            <a:r>
              <a:rPr lang="ko-KR" altLang="en-US" dirty="0"/>
              <a:t> 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직사각형 3"/>
          <p:cNvSpPr/>
          <p:nvPr userDrawn="1"/>
        </p:nvSpPr>
        <p:spPr>
          <a:xfrm>
            <a:off x="838200" y="1771719"/>
            <a:ext cx="3437792" cy="584620"/>
          </a:xfrm>
          <a:prstGeom prst="rect">
            <a:avLst/>
          </a:prstGeom>
          <a:solidFill>
            <a:srgbClr val="D9D9B8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200" b="0" dirty="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텍스트 입력</a:t>
            </a:r>
          </a:p>
        </p:txBody>
      </p:sp>
      <p:sp>
        <p:nvSpPr>
          <p:cNvPr id="12" name="직사각형 11"/>
          <p:cNvSpPr/>
          <p:nvPr userDrawn="1"/>
        </p:nvSpPr>
        <p:spPr>
          <a:xfrm>
            <a:off x="4377104" y="1771719"/>
            <a:ext cx="3437792" cy="584620"/>
          </a:xfrm>
          <a:prstGeom prst="rect">
            <a:avLst/>
          </a:prstGeom>
          <a:solidFill>
            <a:srgbClr val="D9D9B8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200" b="0" dirty="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텍스트 입력 </a:t>
            </a:r>
          </a:p>
        </p:txBody>
      </p:sp>
      <p:sp>
        <p:nvSpPr>
          <p:cNvPr id="13" name="직사각형 12"/>
          <p:cNvSpPr/>
          <p:nvPr userDrawn="1"/>
        </p:nvSpPr>
        <p:spPr>
          <a:xfrm>
            <a:off x="7930656" y="1771719"/>
            <a:ext cx="3437792" cy="584620"/>
          </a:xfrm>
          <a:prstGeom prst="rect">
            <a:avLst/>
          </a:prstGeom>
          <a:solidFill>
            <a:srgbClr val="D9D9B8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200" b="0" dirty="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텍스트 입력 </a:t>
            </a:r>
          </a:p>
        </p:txBody>
      </p:sp>
    </p:spTree>
    <p:extLst>
      <p:ext uri="{BB962C8B-B14F-4D97-AF65-F5344CB8AC3E}">
        <p14:creationId xmlns:p14="http://schemas.microsoft.com/office/powerpoint/2010/main" val="591189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빈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453062"/>
            <a:ext cx="4114800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226061" y="645306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B0CBB1-89C4-42C9-B2EA-BCFB15D429B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94" y="284095"/>
            <a:ext cx="1363521" cy="24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1806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_종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4153755"/>
            <a:ext cx="9144000" cy="1118455"/>
          </a:xfrm>
        </p:spPr>
        <p:txBody>
          <a:bodyPr anchor="b">
            <a:noAutofit/>
          </a:bodyPr>
          <a:lstStyle>
            <a:lvl1pPr algn="ctr">
              <a:defRPr sz="6000" b="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5439630"/>
            <a:ext cx="9144000" cy="38087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그림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3" t="3477" b="87476"/>
          <a:stretch>
            <a:fillRect/>
          </a:stretch>
        </p:blipFill>
        <p:spPr bwMode="auto">
          <a:xfrm>
            <a:off x="290513" y="333375"/>
            <a:ext cx="17145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924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구역머리글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4457700"/>
            <a:ext cx="9144000" cy="81451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5439630"/>
            <a:ext cx="9144000" cy="3808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그림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3" t="3477" b="87476"/>
          <a:stretch>
            <a:fillRect/>
          </a:stretch>
        </p:blipFill>
        <p:spPr bwMode="auto">
          <a:xfrm>
            <a:off x="290513" y="333375"/>
            <a:ext cx="17145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374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400" b="1">
                <a:solidFill>
                  <a:srgbClr val="00462A"/>
                </a:solidFill>
                <a:latin typeface="+mj-ea"/>
                <a:ea typeface="+mj-ea"/>
              </a:defRPr>
            </a:lvl1pPr>
          </a:lstStyle>
          <a:p>
            <a:r>
              <a:rPr lang="ko-KR" altLang="en-US" dirty="0"/>
              <a:t>목차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453062"/>
            <a:ext cx="4114800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226061" y="645306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B0CBB1-89C4-42C9-B2EA-BCFB15D429B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94" y="284095"/>
            <a:ext cx="1363521" cy="249979"/>
          </a:xfrm>
          <a:prstGeom prst="rect">
            <a:avLst/>
          </a:prstGeom>
        </p:spPr>
      </p:pic>
      <p:sp>
        <p:nvSpPr>
          <p:cNvPr id="10" name="내용 개체 틀 2"/>
          <p:cNvSpPr>
            <a:spLocks noGrp="1"/>
          </p:cNvSpPr>
          <p:nvPr>
            <p:ph idx="13" hasCustomPrompt="1"/>
          </p:nvPr>
        </p:nvSpPr>
        <p:spPr>
          <a:xfrm>
            <a:off x="838200" y="1994263"/>
            <a:ext cx="10515600" cy="4006638"/>
          </a:xfrm>
        </p:spPr>
        <p:txBody>
          <a:bodyPr/>
          <a:lstStyle>
            <a:lvl1pPr marL="534988" marR="0" indent="-446088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>
                <a:tab pos="623888" algn="l"/>
              </a:tabLst>
              <a:defRPr sz="2400" b="1">
                <a:solidFill>
                  <a:srgbClr val="00462A"/>
                </a:solidFill>
                <a:latin typeface="+mj-ea"/>
                <a:ea typeface="+mj-ea"/>
              </a:defRPr>
            </a:lvl1pPr>
            <a:lvl2pPr marL="685800" indent="-228600">
              <a:buFont typeface="맑은 고딕" panose="020B0503020000020004" pitchFamily="50" charset="-127"/>
              <a:buChar char="-"/>
              <a:defRPr>
                <a:solidFill>
                  <a:srgbClr val="00462A"/>
                </a:solidFill>
              </a:defRPr>
            </a:lvl2pPr>
            <a:lvl3pPr>
              <a:defRPr>
                <a:solidFill>
                  <a:srgbClr val="00462A"/>
                </a:solidFill>
              </a:defRPr>
            </a:lvl3pPr>
            <a:lvl4pPr>
              <a:defRPr>
                <a:solidFill>
                  <a:srgbClr val="00462A"/>
                </a:solidFill>
              </a:defRPr>
            </a:lvl4pPr>
            <a:lvl5pPr>
              <a:defRPr>
                <a:solidFill>
                  <a:srgbClr val="00462A"/>
                </a:solidFill>
              </a:defRPr>
            </a:lvl5pPr>
          </a:lstStyle>
          <a:p>
            <a:pPr lvl="0"/>
            <a:r>
              <a:rPr lang="ko-KR" altLang="en-US" dirty="0"/>
              <a:t> 마스터 텍스트 스타일 편집 </a:t>
            </a:r>
            <a:r>
              <a:rPr lang="en-US" altLang="ko-KR" dirty="0"/>
              <a:t>1</a:t>
            </a:r>
          </a:p>
          <a:p>
            <a:pPr lvl="0"/>
            <a:r>
              <a:rPr lang="ko-KR" altLang="en-US" dirty="0"/>
              <a:t> 마스터 텍스트 스타일 편집 </a:t>
            </a:r>
            <a:r>
              <a:rPr lang="en-US" altLang="ko-KR" dirty="0"/>
              <a:t>2</a:t>
            </a:r>
          </a:p>
          <a:p>
            <a:pPr lvl="0"/>
            <a:r>
              <a:rPr lang="ko-KR" altLang="en-US" dirty="0"/>
              <a:t> 마스터 텍스트 스타일 편집 </a:t>
            </a:r>
            <a:r>
              <a:rPr lang="en-US" altLang="ko-KR" dirty="0"/>
              <a:t>3</a:t>
            </a:r>
          </a:p>
          <a:p>
            <a:pPr lvl="0"/>
            <a:r>
              <a:rPr lang="ko-KR" altLang="en-US" dirty="0"/>
              <a:t> 마스터 텍스트 스타일 편집 </a:t>
            </a:r>
            <a:r>
              <a:rPr lang="en-US" altLang="ko-KR" dirty="0"/>
              <a:t>4</a:t>
            </a:r>
          </a:p>
          <a:p>
            <a:pPr lvl="0"/>
            <a:r>
              <a:rPr lang="ko-KR" altLang="en-US" dirty="0"/>
              <a:t> 마스터 텍스트 스타일 편집 </a:t>
            </a:r>
            <a:r>
              <a:rPr lang="en-US" altLang="ko-KR" dirty="0"/>
              <a:t>5</a:t>
            </a:r>
          </a:p>
          <a:p>
            <a:pPr lvl="0"/>
            <a:r>
              <a:rPr lang="ko-KR" altLang="en-US" dirty="0"/>
              <a:t> 마스터 텍스트 스타일 편집 </a:t>
            </a:r>
            <a:r>
              <a:rPr lang="en-US" altLang="ko-KR" dirty="0"/>
              <a:t>6</a:t>
            </a:r>
            <a:endParaRPr lang="ko-KR" altLang="en-US" dirty="0"/>
          </a:p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1338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1">
                <a:solidFill>
                  <a:srgbClr val="00462A"/>
                </a:solidFill>
                <a:latin typeface="+mj-ea"/>
                <a:ea typeface="+mj-ea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46088" indent="-446088">
              <a:lnSpc>
                <a:spcPct val="120000"/>
              </a:lnSpc>
              <a:spcAft>
                <a:spcPts val="600"/>
              </a:spcAft>
              <a:buFontTx/>
              <a:buBlip>
                <a:blip r:embed="rId2"/>
              </a:buBlip>
              <a:defRPr b="1">
                <a:solidFill>
                  <a:srgbClr val="00462A"/>
                </a:solidFill>
                <a:latin typeface="+mn-ea"/>
                <a:ea typeface="+mn-ea"/>
              </a:defRPr>
            </a:lvl1pPr>
            <a:lvl2pPr marL="685800" indent="-228600">
              <a:lnSpc>
                <a:spcPct val="120000"/>
              </a:lnSpc>
              <a:spcAft>
                <a:spcPts val="600"/>
              </a:spcAft>
              <a:buFont typeface="맑은 고딕" panose="020B0503020000020004" pitchFamily="50" charset="-127"/>
              <a:buChar char="-"/>
              <a:defRPr b="1">
                <a:solidFill>
                  <a:srgbClr val="00462A"/>
                </a:solidFill>
                <a:latin typeface="+mn-ea"/>
                <a:ea typeface="+mn-ea"/>
              </a:defRPr>
            </a:lvl2pPr>
            <a:lvl3pPr>
              <a:lnSpc>
                <a:spcPct val="120000"/>
              </a:lnSpc>
              <a:spcAft>
                <a:spcPts val="600"/>
              </a:spcAft>
              <a:defRPr b="1">
                <a:solidFill>
                  <a:srgbClr val="00462A"/>
                </a:solidFill>
                <a:latin typeface="+mn-ea"/>
                <a:ea typeface="+mn-ea"/>
              </a:defRPr>
            </a:lvl3pPr>
            <a:lvl4pPr>
              <a:lnSpc>
                <a:spcPct val="120000"/>
              </a:lnSpc>
              <a:spcAft>
                <a:spcPts val="600"/>
              </a:spcAft>
              <a:defRPr b="1">
                <a:solidFill>
                  <a:srgbClr val="00462A"/>
                </a:solidFill>
                <a:latin typeface="+mn-ea"/>
                <a:ea typeface="+mn-ea"/>
              </a:defRPr>
            </a:lvl4pPr>
            <a:lvl5pPr>
              <a:lnSpc>
                <a:spcPct val="120000"/>
              </a:lnSpc>
              <a:spcAft>
                <a:spcPts val="600"/>
              </a:spcAft>
              <a:defRPr b="1">
                <a:solidFill>
                  <a:srgbClr val="00462A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ko-KR" altLang="en-US" dirty="0"/>
              <a:t> 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453062"/>
            <a:ext cx="4114800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226061" y="645306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B0CBB1-89C4-42C9-B2EA-BCFB15D429B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94" y="284095"/>
            <a:ext cx="1363521" cy="24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5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0CBB1-89C4-42C9-B2EA-BCFB15D429B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27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8" r:id="rId3"/>
    <p:sldLayoutId id="2147483660" r:id="rId4"/>
    <p:sldLayoutId id="2147483667" r:id="rId5"/>
    <p:sldLayoutId id="2147483669" r:id="rId6"/>
    <p:sldLayoutId id="2147483663" r:id="rId7"/>
    <p:sldLayoutId id="2147483664" r:id="rId8"/>
    <p:sldLayoutId id="2147483665" r:id="rId9"/>
    <p:sldLayoutId id="2147483666" r:id="rId10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graduate.ewha.ac.kr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msfox.ewha.ac.kr/eips/index.do" TargetMode="External"/><Relationship Id="rId4" Type="http://schemas.openxmlformats.org/officeDocument/2006/relationships/hyperlink" Target="https://cmsfox.ewha.ac.kr/pharmind/index.do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96066"/>
            <a:ext cx="12192000" cy="586870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sz="5400" dirty="0"/>
              <a:t>약학대학 대학원 신입생 오리엔테이션</a:t>
            </a:r>
            <a:br>
              <a:rPr lang="en-US" altLang="ko-KR" sz="4400" dirty="0"/>
            </a:br>
            <a:br>
              <a:rPr lang="en-US" altLang="ko-KR" sz="4400" dirty="0"/>
            </a:br>
            <a:r>
              <a:rPr lang="en-US" altLang="ko-KR" sz="5400" dirty="0"/>
              <a:t>   </a:t>
            </a:r>
            <a:r>
              <a:rPr lang="en-US" altLang="ko-KR" sz="4400" dirty="0"/>
              <a:t>    </a:t>
            </a:r>
            <a:br>
              <a:rPr lang="en-US" altLang="ko-KR" dirty="0"/>
            </a:br>
            <a:r>
              <a:rPr lang="ko-KR" altLang="en-US" sz="4800" dirty="0"/>
              <a:t>약학과</a:t>
            </a:r>
            <a:r>
              <a:rPr lang="ko-KR" altLang="en-US" sz="4800" dirty="0">
                <a:solidFill>
                  <a:srgbClr val="FFFF00"/>
                </a:solidFill>
              </a:rPr>
              <a:t> </a:t>
            </a:r>
            <a:r>
              <a:rPr lang="en-US" altLang="ko-KR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</a:t>
            </a:r>
            <a:r>
              <a:rPr lang="ko-KR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약학전공 </a:t>
            </a:r>
            <a:r>
              <a:rPr lang="en-US" altLang="ko-KR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/ </a:t>
            </a:r>
            <a:r>
              <a:rPr lang="ko-KR" altLang="en-US" sz="4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첨단바이오</a:t>
            </a:r>
            <a:r>
              <a:rPr lang="en-US" altLang="ko-KR" sz="40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·</a:t>
            </a:r>
            <a:r>
              <a:rPr lang="ko-KR" altLang="en-US" sz="4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소재융합</a:t>
            </a:r>
            <a:r>
              <a:rPr lang="ko-KR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전공</a:t>
            </a:r>
            <a:r>
              <a:rPr lang="en-US" altLang="ko-KR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</a:t>
            </a:r>
            <a:br>
              <a:rPr lang="en-US" altLang="ko-KR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ko-KR" altLang="en-US" sz="4800" dirty="0"/>
              <a:t>제약산업학과</a:t>
            </a:r>
          </a:p>
        </p:txBody>
      </p:sp>
    </p:spTree>
    <p:extLst>
      <p:ext uri="{BB962C8B-B14F-4D97-AF65-F5344CB8AC3E}">
        <p14:creationId xmlns:p14="http://schemas.microsoft.com/office/powerpoint/2010/main" val="2390139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028699"/>
              </p:ext>
            </p:extLst>
          </p:nvPr>
        </p:nvGraphicFramePr>
        <p:xfrm>
          <a:off x="599418" y="991604"/>
          <a:ext cx="9534448" cy="4329696"/>
        </p:xfrm>
        <a:graphic>
          <a:graphicData uri="http://schemas.openxmlformats.org/drawingml/2006/table">
            <a:tbl>
              <a:tblPr firstRow="1" bandRow="1"/>
              <a:tblGrid>
                <a:gridCol w="1075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9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7652">
                  <a:extLst>
                    <a:ext uri="{9D8B030D-6E8A-4147-A177-3AD203B41FA5}">
                      <a16:colId xmlns:a16="http://schemas.microsoft.com/office/drawing/2014/main" val="3449966280"/>
                    </a:ext>
                  </a:extLst>
                </a:gridCol>
                <a:gridCol w="993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87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976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학수번호</a:t>
                      </a:r>
                    </a:p>
                  </a:txBody>
                  <a:tcPr marL="91443" marR="91443" marT="45740" marB="4574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과목명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43" marR="91443" marT="45740" marB="4574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디비전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43" marR="91443" marT="45740" marB="4574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시간</a:t>
                      </a:r>
                      <a:r>
                        <a:rPr lang="en-US" altLang="ko-KR" sz="120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/</a:t>
                      </a:r>
                      <a:r>
                        <a:rPr lang="ko-KR" altLang="en-US" sz="120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 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43" marR="91443" marT="45740" marB="4574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개설 학기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43" marR="91443" marT="45740" marB="4574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24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G16831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l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의약품최신분석기술</a:t>
                      </a:r>
                      <a:b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Advanced Pharmaceutical Analysis)</a:t>
                      </a:r>
                    </a:p>
                  </a:txBody>
                  <a:tcPr marL="72000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 IV </a:t>
                      </a:r>
                      <a:r>
                        <a:rPr lang="ko-KR" alt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의약품분석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및 </a:t>
                      </a:r>
                      <a:r>
                        <a:rPr lang="ko-KR" alt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의공학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3/3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24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G16857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l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약물전달시스템</a:t>
                      </a:r>
                      <a:b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Advanced Topics in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Biotherapeutics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Delivery)</a:t>
                      </a:r>
                    </a:p>
                  </a:txBody>
                  <a:tcPr marL="72000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 III 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의약품 개발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3/3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24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G16858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l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감염제어분자기전</a:t>
                      </a:r>
                      <a:b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Infection Control and Molecular Mechanisms)</a:t>
                      </a:r>
                    </a:p>
                  </a:txBody>
                  <a:tcPr marL="72000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 I </a:t>
                      </a:r>
                      <a:r>
                        <a:rPr lang="ko-KR" alt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타겟발굴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및 기전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3/3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24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G16861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l" fontAlgn="ctr"/>
                      <a:r>
                        <a:rPr lang="ko-KR" alt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의약설계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및 합성</a:t>
                      </a:r>
                      <a:b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Advanced Medicinal Chemistry)</a:t>
                      </a:r>
                    </a:p>
                  </a:txBody>
                  <a:tcPr marL="72000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 II 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후보물질발굴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3/3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24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G16904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l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임상연구설계 및 </a:t>
                      </a:r>
                      <a:r>
                        <a:rPr lang="ko-KR" alt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문헌평가</a:t>
                      </a:r>
                      <a:b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Drug Study Design and Literature Evaluation)</a:t>
                      </a:r>
                    </a:p>
                  </a:txBody>
                  <a:tcPr marL="72000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 V</a:t>
                      </a:r>
                      <a:r>
                        <a:rPr lang="en-US" altLang="ko-KR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임상 적용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</a:t>
                      </a:r>
                      <a:b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 VI 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약물성과분석 및 정책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3/3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2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24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G17262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l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생체조절타겟발굴</a:t>
                      </a:r>
                      <a:b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Identification of Biological targets)</a:t>
                      </a:r>
                    </a:p>
                  </a:txBody>
                  <a:tcPr marL="72000" marR="9524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 I 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타겟 발굴 및 기전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3/3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2</a:t>
                      </a:r>
                    </a:p>
                  </a:txBody>
                  <a:tcPr marL="9524" marR="9524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124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G16868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l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천연물유래의약품정보</a:t>
                      </a:r>
                      <a:b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en-US" altLang="ko-K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I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nformations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on Natural Medicines)</a:t>
                      </a:r>
                    </a:p>
                  </a:txBody>
                  <a:tcPr marL="72000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 II 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후보물질발굴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3/3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2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016744"/>
                  </a:ext>
                </a:extLst>
              </a:tr>
              <a:tr h="47124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G16895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l" fontAlgn="ctr"/>
                      <a:r>
                        <a:rPr lang="ko-KR" alt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신약표적약리</a:t>
                      </a:r>
                      <a:b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en-US" altLang="ko-KR" sz="1200" b="0" i="0" kern="1200" dirty="0">
                          <a:solidFill>
                            <a:schemeClr val="dk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(Targeted Pharmacology)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72000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 III 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의약품 개발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3/3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2</a:t>
                      </a: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688121"/>
                  </a:ext>
                </a:extLst>
              </a:tr>
            </a:tbl>
          </a:graphicData>
        </a:graphic>
      </p:graphicFrame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763555" y="5443498"/>
            <a:ext cx="11234057" cy="697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※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석사학위과정은 핵심 과목 중 </a:t>
            </a:r>
            <a:r>
              <a:rPr lang="en-US" altLang="ko-KR" sz="1400" dirty="0">
                <a:solidFill>
                  <a:srgbClr val="C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1</a:t>
            </a:r>
            <a:r>
              <a:rPr lang="ko-KR" altLang="en-US" sz="1400" dirty="0">
                <a:solidFill>
                  <a:srgbClr val="C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과목 이상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,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박사 및 통합학위과정은 </a:t>
            </a:r>
            <a:r>
              <a:rPr lang="en-US" altLang="ko-KR" sz="1400" dirty="0">
                <a:solidFill>
                  <a:srgbClr val="C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2</a:t>
            </a:r>
            <a:r>
              <a:rPr lang="ko-KR" altLang="en-US" sz="1400" dirty="0">
                <a:solidFill>
                  <a:srgbClr val="C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과목을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수강해야 하며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,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박사학위과정 학생 중 본교 약학과에서 석사를 한 경우 석사학위과정에서 이수한 핵심 과목 중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1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과목을 인정한다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36355" y="4480034"/>
            <a:ext cx="1805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altLang="ko-KR" sz="1200" dirty="0">
                <a:solidFill>
                  <a:srgbClr val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2026-2 </a:t>
            </a:r>
            <a:r>
              <a:rPr lang="ko-KR" altLang="en-US" sz="1200" dirty="0">
                <a:solidFill>
                  <a:srgbClr val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수강까지 인정</a:t>
            </a: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id="{57E39A8A-7B47-4DDD-AED7-2A9A347B4096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3-1. </a:t>
            </a:r>
            <a:r>
              <a:rPr lang="ko-KR" altLang="en-US" sz="3600" dirty="0"/>
              <a:t>학사안내 </a:t>
            </a:r>
            <a:r>
              <a:rPr lang="en-US" altLang="ko-KR" sz="3600" dirty="0"/>
              <a:t>(</a:t>
            </a:r>
            <a:r>
              <a:rPr lang="ko-KR" altLang="en-US" sz="3600" dirty="0"/>
              <a:t>기초핵심 과목</a:t>
            </a:r>
            <a:r>
              <a:rPr lang="en-US" altLang="ko-KR" sz="3600" dirty="0"/>
              <a:t>) </a:t>
            </a:r>
            <a:r>
              <a:rPr lang="ko-KR" altLang="en-US" sz="3600" dirty="0">
                <a:solidFill>
                  <a:srgbClr val="00B0F0"/>
                </a:solidFill>
              </a:rPr>
              <a:t>약학과</a:t>
            </a:r>
            <a:r>
              <a:rPr lang="en-US" altLang="ko-KR" sz="3600" dirty="0">
                <a:solidFill>
                  <a:srgbClr val="00B0F0"/>
                </a:solidFill>
              </a:rPr>
              <a:t>:</a:t>
            </a:r>
            <a:r>
              <a:rPr lang="ko-KR" altLang="en-US" sz="3600" dirty="0">
                <a:solidFill>
                  <a:srgbClr val="00B0F0"/>
                </a:solidFill>
              </a:rPr>
              <a:t>약학전공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564428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74375"/>
              </p:ext>
            </p:extLst>
          </p:nvPr>
        </p:nvGraphicFramePr>
        <p:xfrm>
          <a:off x="203200" y="834604"/>
          <a:ext cx="11680937" cy="53730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290800571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0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3449966280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78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8064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200" kern="1200" dirty="0" err="1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개설학과</a:t>
                      </a:r>
                      <a:endParaRPr lang="ko-KR" altLang="en-US" sz="1200" b="1" kern="1200" dirty="0">
                        <a:solidFill>
                          <a:schemeClr val="lt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marL="91443" marR="91443" marT="45740" marB="4574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dirty="0" err="1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학수번호</a:t>
                      </a:r>
                      <a:endParaRPr lang="ko-KR" altLang="en-US" sz="12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43" marR="91443" marT="45740" marB="4574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과목명</a:t>
                      </a:r>
                    </a:p>
                  </a:txBody>
                  <a:tcPr marL="91443" marR="91443" marT="45740" marB="4574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디비전</a:t>
                      </a:r>
                    </a:p>
                  </a:txBody>
                  <a:tcPr marL="91443" marR="91443" marT="45740" marB="4574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시간</a:t>
                      </a:r>
                      <a:r>
                        <a:rPr lang="en-US" altLang="ko-KR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/</a:t>
                      </a: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</a:t>
                      </a:r>
                    </a:p>
                  </a:txBody>
                  <a:tcPr marL="91443" marR="91443" marT="45740" marB="4574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개설 학기</a:t>
                      </a:r>
                    </a:p>
                  </a:txBody>
                  <a:tcPr marL="91443" marR="91443" marT="45740" marB="4574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309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화학</a:t>
                      </a:r>
                      <a:endParaRPr lang="en-US" altLang="ko-K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  <a:p>
                      <a:pPr algn="ctr" fontAlgn="ctr"/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나노</a:t>
                      </a:r>
                      <a:endParaRPr lang="en-US" altLang="ko-K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  <a:p>
                      <a:pPr algn="ctr" fontAlgn="ctr"/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과학과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G10136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첨단의약화학</a:t>
                      </a:r>
                      <a:endParaRPr lang="en-US" altLang="ko-K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  <a:p>
                      <a:pPr lvl="0" algn="l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(Advanced Medicinal Chemistry)</a:t>
                      </a:r>
                    </a:p>
                  </a:txBody>
                  <a:tcPr marL="72000" marR="952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3/3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1</a:t>
                      </a: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:a16="http://schemas.microsoft.com/office/drawing/2014/main" val="3333670889"/>
                  </a:ext>
                </a:extLst>
              </a:tr>
              <a:tr h="387309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G18688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첨단의약품구조생화학</a:t>
                      </a:r>
                      <a:endParaRPr lang="en-US" altLang="ko-K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  <a:p>
                      <a:pPr lvl="0" algn="l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(Structural Biochemistry for Advanced Drugs)</a:t>
                      </a:r>
                    </a:p>
                  </a:txBody>
                  <a:tcPr marL="72000" marR="952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3/3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1</a:t>
                      </a: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:a16="http://schemas.microsoft.com/office/drawing/2014/main" val="3416437547"/>
                  </a:ext>
                </a:extLst>
              </a:tr>
              <a:tr h="387309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G18692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ko-KR" alt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생무기화학</a:t>
                      </a:r>
                      <a:endParaRPr lang="en-US" altLang="ko-K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  <a:p>
                      <a:pPr lvl="0" algn="l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(Bioinorganic Chemistry)</a:t>
                      </a:r>
                    </a:p>
                  </a:txBody>
                  <a:tcPr marL="72000" marR="952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3/3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1</a:t>
                      </a: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:a16="http://schemas.microsoft.com/office/drawing/2014/main" val="3174638739"/>
                  </a:ext>
                </a:extLst>
              </a:tr>
              <a:tr h="387309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G18692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첨단분석화학기법</a:t>
                      </a:r>
                      <a:endParaRPr lang="en-US" altLang="ko-K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  <a:p>
                      <a:pPr lvl="0" algn="l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(Cutting-Edge Analytical Chemistry Technology)</a:t>
                      </a:r>
                    </a:p>
                  </a:txBody>
                  <a:tcPr marL="72000" marR="952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3/3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2</a:t>
                      </a: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:a16="http://schemas.microsoft.com/office/drawing/2014/main" val="2334790736"/>
                  </a:ext>
                </a:extLst>
              </a:tr>
              <a:tr h="387309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G10131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생체재료화학</a:t>
                      </a:r>
                      <a:endParaRPr lang="en-US" altLang="ko-K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  <a:p>
                      <a:pPr lvl="0" algn="l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(Biomaterials Chemistry)</a:t>
                      </a:r>
                    </a:p>
                  </a:txBody>
                  <a:tcPr marL="72000" marR="952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3/3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2</a:t>
                      </a: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:a16="http://schemas.microsoft.com/office/drawing/2014/main" val="3900094151"/>
                  </a:ext>
                </a:extLst>
              </a:tr>
              <a:tr h="387309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G16248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나노소재화학</a:t>
                      </a:r>
                      <a:endParaRPr lang="en-US" altLang="ko-KR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  <a:p>
                      <a:pPr lvl="0" algn="l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(Nanomaterials )Chemistry</a:t>
                      </a:r>
                    </a:p>
                  </a:txBody>
                  <a:tcPr marL="72000" marR="952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3/3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2</a:t>
                      </a: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:a16="http://schemas.microsoft.com/office/drawing/2014/main" val="3189043836"/>
                  </a:ext>
                </a:extLst>
              </a:tr>
              <a:tr h="387309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약학과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G16831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l" fontAlgn="ctr"/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의약품최신분석기술</a:t>
                      </a:r>
                      <a:b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</a:br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(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Advanced Pharmaceutical Analysis)</a:t>
                      </a:r>
                    </a:p>
                  </a:txBody>
                  <a:tcPr marL="72000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  IV </a:t>
                      </a:r>
                      <a:r>
                        <a:rPr lang="ko-KR" alt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의약품분석</a:t>
                      </a:r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 및 </a:t>
                      </a:r>
                      <a:r>
                        <a:rPr lang="ko-KR" alt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의공학</a:t>
                      </a:r>
                      <a:endParaRPr lang="ko-KR" alt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3/3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1</a:t>
                      </a: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309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G16857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l" fontAlgn="ctr"/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약물전달시스템</a:t>
                      </a:r>
                      <a:b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</a:br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(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Advanced Topics in </a:t>
                      </a:r>
                      <a:r>
                        <a:rPr 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Biotherapeutics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 Delivery)</a:t>
                      </a:r>
                    </a:p>
                  </a:txBody>
                  <a:tcPr marL="72000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  III </a:t>
                      </a:r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의약품 개발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3/3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1</a:t>
                      </a: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309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G16861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l" fontAlgn="ctr"/>
                      <a:r>
                        <a:rPr lang="ko-KR" alt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의약설계및합성</a:t>
                      </a:r>
                      <a:b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</a:br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(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Advanced Medicinal </a:t>
                      </a:r>
                      <a:r>
                        <a:rPr 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ChemistryI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)</a:t>
                      </a:r>
                    </a:p>
                  </a:txBody>
                  <a:tcPr marL="72000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  II </a:t>
                      </a:r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후보물질발굴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3/3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1</a:t>
                      </a: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309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G17262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l" fontAlgn="ctr"/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생체조절타겟발굴</a:t>
                      </a:r>
                      <a:b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</a:br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(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Identification of </a:t>
                      </a:r>
                      <a:r>
                        <a:rPr 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Biologicaltargets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)</a:t>
                      </a:r>
                    </a:p>
                  </a:txBody>
                  <a:tcPr marL="72000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  I </a:t>
                      </a:r>
                      <a:r>
                        <a:rPr lang="ko-KR" alt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타겟발굴및기전</a:t>
                      </a:r>
                      <a:endParaRPr lang="ko-KR" alt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3/3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2</a:t>
                      </a: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7309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G16868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l" fontAlgn="ctr"/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천연물유래의약품정보</a:t>
                      </a:r>
                      <a:b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</a:br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(</a:t>
                      </a:r>
                      <a:r>
                        <a:rPr 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Informations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 on Natural Medicines)</a:t>
                      </a:r>
                    </a:p>
                  </a:txBody>
                  <a:tcPr marL="72000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  II </a:t>
                      </a:r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후보물질발굴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3/3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2</a:t>
                      </a: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:a16="http://schemas.microsoft.com/office/drawing/2014/main" val="1418016744"/>
                  </a:ext>
                </a:extLst>
              </a:tr>
              <a:tr h="387309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G16895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l" fontAlgn="ctr"/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신약표적약리</a:t>
                      </a:r>
                      <a:b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</a:br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(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Targeted Pharmacology)</a:t>
                      </a:r>
                    </a:p>
                  </a:txBody>
                  <a:tcPr marL="72000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  III </a:t>
                      </a:r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의약품 개발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3/3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2</a:t>
                      </a: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:a16="http://schemas.microsoft.com/office/drawing/2014/main" val="3963688121"/>
                  </a:ext>
                </a:extLst>
              </a:tr>
              <a:tr h="387309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524" marR="9524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G18091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l" fontAlgn="ctr"/>
                      <a:r>
                        <a:rPr lang="ko-KR" alt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바이오및화합물빅데이터이해와활용</a:t>
                      </a:r>
                      <a:b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</a:br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(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Understanding and Application of Bioinformatics and </a:t>
                      </a:r>
                      <a:r>
                        <a:rPr 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Chemoinformatics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)</a:t>
                      </a:r>
                    </a:p>
                  </a:txBody>
                  <a:tcPr marL="72000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  </a:t>
                      </a:r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VII </a:t>
                      </a:r>
                      <a:r>
                        <a:rPr lang="ko-KR" alt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바이오의약빅데이터</a:t>
                      </a:r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 활용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3/3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2</a:t>
                      </a: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:a16="http://schemas.microsoft.com/office/drawing/2014/main" val="414116752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AF9287F-8B65-4C81-9C9E-2EB342403BFE}"/>
              </a:ext>
            </a:extLst>
          </p:cNvPr>
          <p:cNvSpPr txBox="1"/>
          <p:nvPr/>
        </p:nvSpPr>
        <p:spPr>
          <a:xfrm>
            <a:off x="8912221" y="404138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(2024-2</a:t>
            </a: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학기 신설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  <a:endParaRPr lang="ko-KR" altLang="en-US" sz="1400" dirty="0">
              <a:solidFill>
                <a:schemeClr val="accent6">
                  <a:lumMod val="50000"/>
                </a:schemeClr>
              </a:solidFill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06145BD9-CE0E-4E51-9D2F-224735E91618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3-1. </a:t>
            </a:r>
            <a:r>
              <a:rPr lang="ko-KR" altLang="en-US" sz="3600" dirty="0"/>
              <a:t>학사안내</a:t>
            </a:r>
            <a:r>
              <a:rPr lang="en-US" altLang="ko-KR" sz="3600" dirty="0"/>
              <a:t> </a:t>
            </a:r>
            <a:r>
              <a:rPr lang="ko-KR" altLang="en-US" sz="3600" dirty="0">
                <a:solidFill>
                  <a:srgbClr val="00B0F0"/>
                </a:solidFill>
              </a:rPr>
              <a:t>약학과</a:t>
            </a:r>
            <a:r>
              <a:rPr lang="en-US" altLang="ko-KR" sz="3600" dirty="0">
                <a:solidFill>
                  <a:srgbClr val="00B0F0"/>
                </a:solidFill>
              </a:rPr>
              <a:t>:</a:t>
            </a:r>
            <a:r>
              <a:rPr lang="ko-KR" altLang="en-US" sz="3600" dirty="0" err="1">
                <a:solidFill>
                  <a:srgbClr val="00B0F0"/>
                </a:solidFill>
              </a:rPr>
              <a:t>첨단바이오</a:t>
            </a:r>
            <a:r>
              <a:rPr lang="en-US" altLang="ko-KR" sz="3200" spc="-30" dirty="0">
                <a:solidFill>
                  <a:srgbClr val="00B0F0"/>
                </a:solidFill>
              </a:rPr>
              <a:t>·</a:t>
            </a:r>
            <a:r>
              <a:rPr lang="ko-KR" altLang="en-US" sz="3600" dirty="0">
                <a:solidFill>
                  <a:srgbClr val="00B0F0"/>
                </a:solidFill>
              </a:rPr>
              <a:t>소재융합전공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429111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730147"/>
              </p:ext>
            </p:extLst>
          </p:nvPr>
        </p:nvGraphicFramePr>
        <p:xfrm>
          <a:off x="1168456" y="1036912"/>
          <a:ext cx="9855087" cy="4157390"/>
        </p:xfrm>
        <a:graphic>
          <a:graphicData uri="http://schemas.openxmlformats.org/drawingml/2006/table">
            <a:tbl>
              <a:tblPr firstRow="1" bandRow="1"/>
              <a:tblGrid>
                <a:gridCol w="1530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75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2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6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148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학수번호</a:t>
                      </a: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과목명</a:t>
                      </a: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시간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/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</a:t>
                      </a: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dirty="0" err="1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개설학기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</a:t>
                      </a:r>
                      <a:endParaRPr lang="en-US" altLang="ko-KR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latinLnBrk="1"/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400" dirty="0" err="1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개강여부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12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G16654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의약품제조관리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(GMP)Ⅰ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3/3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12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G16816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의약품경제성평가방법론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Ⅰ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3/3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2 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12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G17175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dirty="0" err="1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보험약가정책론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3/3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 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512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G16817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통계분석방법론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Ⅰ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3/3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 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12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G16653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신약개발론</a:t>
                      </a: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3/3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12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G16655</a:t>
                      </a: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의약품허가심사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Ⅰ</a:t>
                      </a:r>
                    </a:p>
                  </a:txBody>
                  <a:tcPr marL="91436" marR="91436" marT="45714" marB="4571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3/3</a:t>
                      </a:r>
                    </a:p>
                  </a:txBody>
                  <a:tcPr marL="91436" marR="91436" marT="45714" marB="4571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</a:p>
                  </a:txBody>
                  <a:tcPr marL="91436" marR="91436" marT="45714" marB="4571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12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G16656</a:t>
                      </a:r>
                    </a:p>
                  </a:txBody>
                  <a:tcPr marL="91436" marR="91436" marT="45714" marB="45714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Leadership &amp; Communication</a:t>
                      </a:r>
                    </a:p>
                  </a:txBody>
                  <a:tcPr marL="91436" marR="91436" marT="45714" marB="4571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3/3</a:t>
                      </a:r>
                    </a:p>
                  </a:txBody>
                  <a:tcPr marL="91436" marR="91436" marT="45714" marB="4571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2</a:t>
                      </a:r>
                    </a:p>
                  </a:txBody>
                  <a:tcPr marL="91436" marR="91436" marT="45714" marB="4571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29688" y="5358109"/>
            <a:ext cx="9855086" cy="69705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① 핵심 과목은 위 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7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과목과 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지도 교수님 개설 교과목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, 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약학과 개설 교과목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을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 포함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한다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.</a:t>
            </a:r>
          </a:p>
          <a:p>
            <a:pPr marL="0" marR="0" lvl="0" indent="0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②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석사학위과정은 핵심 과목 중 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2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과목 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6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학점 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이상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, 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박사 및 통합학위과정 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3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과목 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9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학점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 이상을 수강한다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.</a:t>
            </a:r>
            <a:endParaRPr kumimoji="1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7482A9F6-1C05-40EA-AD9E-BEFB0D8FC394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3-1. </a:t>
            </a:r>
            <a:r>
              <a:rPr lang="ko-KR" altLang="en-US" sz="3600" dirty="0"/>
              <a:t>학사안내 </a:t>
            </a:r>
            <a:r>
              <a:rPr lang="en-US" altLang="ko-KR" sz="3600" dirty="0"/>
              <a:t>(</a:t>
            </a:r>
            <a:r>
              <a:rPr lang="ko-KR" altLang="en-US" sz="3600" dirty="0"/>
              <a:t>기초핵심 과목</a:t>
            </a:r>
            <a:r>
              <a:rPr lang="en-US" altLang="ko-KR" sz="3600" dirty="0"/>
              <a:t>) </a:t>
            </a:r>
            <a:r>
              <a:rPr lang="ko-KR" altLang="en-US" sz="3600" dirty="0">
                <a:solidFill>
                  <a:srgbClr val="00B0F0"/>
                </a:solidFill>
              </a:rPr>
              <a:t>제약산업학과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074276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584194" y="1373834"/>
            <a:ext cx="11023611" cy="377815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ko-KR" altLang="en-US" sz="1600" b="1" dirty="0">
                <a:latin typeface="이화체" panose="02000300000000000000" pitchFamily="2" charset="-127"/>
                <a:ea typeface="이화체" panose="02000300000000000000" pitchFamily="2" charset="-127"/>
              </a:rPr>
              <a:t>약학 관련학과 출신</a:t>
            </a:r>
            <a:endParaRPr lang="en-US" altLang="ko-KR" sz="1600" b="1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0" indent="0">
              <a:lnSpc>
                <a:spcPct val="150000"/>
              </a:lnSpc>
              <a:buFont typeface="Arial" charset="0"/>
              <a:buNone/>
              <a:defRPr/>
            </a:pP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-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보충학점 부여하지 않음</a:t>
            </a:r>
            <a:endParaRPr lang="en-US" altLang="ko-KR" sz="14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0" indent="0">
              <a:buFont typeface="Arial" charset="0"/>
              <a:buNone/>
              <a:defRPr/>
            </a:pPr>
            <a:endParaRPr lang="en-US" altLang="ko-KR" sz="16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ko-KR" altLang="en-US" sz="1600" b="1" dirty="0">
                <a:latin typeface="이화체" panose="02000300000000000000" pitchFamily="2" charset="-127"/>
                <a:ea typeface="이화체" panose="02000300000000000000" pitchFamily="2" charset="-127"/>
              </a:rPr>
              <a:t>약학 관련 이외 다른 학과 출신</a:t>
            </a:r>
            <a:endParaRPr lang="en-US" altLang="ko-KR" sz="1600" b="1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0" indent="0">
              <a:lnSpc>
                <a:spcPct val="150000"/>
              </a:lnSpc>
              <a:buFont typeface="Arial" charset="0"/>
              <a:buNone/>
              <a:defRPr/>
            </a:pP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-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지도교수 및 교과과정위원회에서 기수강과목을 검토하여 필요하다고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판단 시 </a:t>
            </a:r>
            <a:r>
              <a:rPr lang="ko-KR" altLang="en-US" sz="14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보충학점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부여</a:t>
            </a:r>
            <a:endParaRPr lang="en-US" altLang="ko-KR" sz="1400" dirty="0"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48E333B1-558F-4DCF-BD5A-FFB336EFC3EA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3-2. </a:t>
            </a:r>
            <a:r>
              <a:rPr lang="ko-KR" altLang="en-US" sz="3600" dirty="0"/>
              <a:t>학사안내 </a:t>
            </a:r>
            <a:r>
              <a:rPr lang="en-US" altLang="ko-KR" sz="3600" dirty="0"/>
              <a:t>: </a:t>
            </a:r>
            <a:r>
              <a:rPr lang="ko-KR" altLang="en-US" sz="3600" dirty="0"/>
              <a:t>보충학점 제도</a:t>
            </a:r>
          </a:p>
        </p:txBody>
      </p:sp>
    </p:spTree>
    <p:extLst>
      <p:ext uri="{BB962C8B-B14F-4D97-AF65-F5344CB8AC3E}">
        <p14:creationId xmlns:p14="http://schemas.microsoft.com/office/powerpoint/2010/main" val="4184372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graphicFrame>
        <p:nvGraphicFramePr>
          <p:cNvPr id="10" name="내용 개체 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0908629"/>
              </p:ext>
            </p:extLst>
          </p:nvPr>
        </p:nvGraphicFramePr>
        <p:xfrm>
          <a:off x="412744" y="853312"/>
          <a:ext cx="11366511" cy="5432296"/>
        </p:xfrm>
        <a:graphic>
          <a:graphicData uri="http://schemas.openxmlformats.org/drawingml/2006/table">
            <a:tbl>
              <a:tblPr firstRow="1" bandRow="1"/>
              <a:tblGrid>
                <a:gridCol w="1079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1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5664">
                  <a:extLst>
                    <a:ext uri="{9D8B030D-6E8A-4147-A177-3AD203B41FA5}">
                      <a16:colId xmlns:a16="http://schemas.microsoft.com/office/drawing/2014/main" val="3542933042"/>
                    </a:ext>
                  </a:extLst>
                </a:gridCol>
                <a:gridCol w="2293470">
                  <a:extLst>
                    <a:ext uri="{9D8B030D-6E8A-4147-A177-3AD203B41FA5}">
                      <a16:colId xmlns:a16="http://schemas.microsoft.com/office/drawing/2014/main" val="592205699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1134376749"/>
                    </a:ext>
                  </a:extLst>
                </a:gridCol>
              </a:tblGrid>
              <a:tr h="393603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구분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석사학위과정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박사학위과정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통합과정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37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수업연한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4</a:t>
                      </a: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 이상 등록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4</a:t>
                      </a: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 이상 등록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20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8</a:t>
                      </a:r>
                      <a:r>
                        <a:rPr lang="ko-KR" altLang="en-US" sz="120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 이상 등록</a:t>
                      </a:r>
                      <a:endParaRPr lang="en-US" altLang="ko-KR" sz="120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20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20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수료 요건 충족 시 </a:t>
                      </a:r>
                      <a:r>
                        <a:rPr lang="en-US" altLang="ko-KR" sz="120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  <a:r>
                        <a:rPr lang="ko-KR" altLang="en-US" sz="120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년 이내 단축 가능</a:t>
                      </a:r>
                      <a:r>
                        <a:rPr lang="en-US" altLang="ko-KR" sz="120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  <a:endParaRPr lang="ko-KR" altLang="en-US" sz="12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737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수료 필요 </a:t>
                      </a:r>
                      <a:endParaRPr lang="en-US" altLang="ko-KR" sz="12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 이수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  </a:t>
                      </a:r>
                      <a:r>
                        <a:rPr lang="ko-KR" altLang="en-US" sz="1200" b="1" u="sng" dirty="0">
                          <a:solidFill>
                            <a:schemeClr val="tx2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전공</a:t>
                      </a:r>
                      <a:r>
                        <a:rPr lang="ko-KR" altLang="en-US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</a:t>
                      </a:r>
                      <a:r>
                        <a:rPr lang="en-US" altLang="ko-KR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24</a:t>
                      </a:r>
                      <a:r>
                        <a:rPr lang="ko-KR" altLang="en-US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 </a:t>
                      </a:r>
                      <a:endParaRPr lang="en-US" altLang="ko-KR" sz="1200" b="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+ </a:t>
                      </a:r>
                      <a:r>
                        <a:rPr lang="ko-KR" altLang="en-US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보충학점</a:t>
                      </a:r>
                      <a:r>
                        <a:rPr lang="en-US" altLang="ko-KR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해당자</a:t>
                      </a:r>
                      <a:r>
                        <a:rPr lang="en-US" altLang="ko-KR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  </a:t>
                      </a:r>
                      <a:r>
                        <a:rPr lang="ko-KR" altLang="en-US" sz="1200" b="1" u="sng" dirty="0">
                          <a:solidFill>
                            <a:schemeClr val="tx2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전공</a:t>
                      </a:r>
                      <a:r>
                        <a:rPr lang="ko-KR" altLang="en-US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</a:t>
                      </a:r>
                      <a:r>
                        <a:rPr lang="en-US" altLang="ko-KR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36</a:t>
                      </a:r>
                      <a:r>
                        <a:rPr lang="ko-KR" altLang="en-US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 </a:t>
                      </a:r>
                      <a:endParaRPr lang="en-US" altLang="ko-KR" sz="1200" b="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+ </a:t>
                      </a:r>
                      <a:r>
                        <a:rPr lang="ko-KR" altLang="en-US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보충학점</a:t>
                      </a:r>
                      <a:r>
                        <a:rPr lang="en-US" altLang="ko-KR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해당자</a:t>
                      </a:r>
                      <a:r>
                        <a:rPr lang="en-US" altLang="ko-KR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  </a:t>
                      </a:r>
                      <a:r>
                        <a:rPr lang="ko-KR" altLang="en-US" sz="1200" b="1" u="sng" dirty="0">
                          <a:solidFill>
                            <a:schemeClr val="tx2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전공</a:t>
                      </a:r>
                      <a:r>
                        <a:rPr lang="ko-KR" altLang="en-US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</a:t>
                      </a:r>
                      <a:r>
                        <a:rPr lang="en-US" altLang="ko-KR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60</a:t>
                      </a:r>
                      <a:r>
                        <a:rPr lang="ko-KR" altLang="en-US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 </a:t>
                      </a:r>
                      <a:endParaRPr lang="en-US" altLang="ko-KR" sz="1200" b="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+ </a:t>
                      </a:r>
                      <a:r>
                        <a:rPr lang="ko-KR" altLang="en-US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보충학점</a:t>
                      </a:r>
                      <a:r>
                        <a:rPr lang="en-US" altLang="ko-KR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해당자</a:t>
                      </a:r>
                      <a:r>
                        <a:rPr lang="en-US" altLang="ko-KR" sz="12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08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성적기준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총 누계평점 </a:t>
                      </a:r>
                      <a:r>
                        <a:rPr lang="en-US" altLang="ko-KR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3.0 </a:t>
                      </a: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이상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08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연구윤리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필수 이수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737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자격시험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외국어 시험</a:t>
                      </a:r>
                      <a:r>
                        <a:rPr lang="en-US" altLang="ko-KR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 </a:t>
                      </a: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종합시험 합격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외국어 시험</a:t>
                      </a:r>
                      <a:r>
                        <a:rPr lang="en-US" altLang="ko-KR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 </a:t>
                      </a: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종합시험</a:t>
                      </a:r>
                      <a:r>
                        <a:rPr lang="en-US" altLang="ko-KR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 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u="sng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통합과정</a:t>
                      </a: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자격시험 합격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8245">
                <a:tc rowSpan="3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 err="1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학위청구</a:t>
                      </a: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논문심사 합격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논문심사 </a:t>
                      </a:r>
                      <a:r>
                        <a:rPr lang="en-US" altLang="ko-KR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회 이상 실시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논문심사 </a:t>
                      </a:r>
                      <a:r>
                        <a:rPr lang="en-US" altLang="ko-KR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2</a:t>
                      </a: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회 이상 실시하여 합격</a:t>
                      </a:r>
                      <a:endParaRPr lang="en-US" altLang="ko-KR" sz="12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200" dirty="0" err="1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구술심사</a:t>
                      </a: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포함</a:t>
                      </a:r>
                      <a:r>
                        <a:rPr lang="en-US" altLang="ko-KR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solidFill>
                            <a:srgbClr val="FF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논문심사 </a:t>
                      </a:r>
                      <a:r>
                        <a:rPr lang="en-US" altLang="ko-KR" sz="1200" dirty="0">
                          <a:solidFill>
                            <a:srgbClr val="FF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  <a:r>
                        <a:rPr lang="ko-KR" altLang="en-US" sz="1200" dirty="0">
                          <a:solidFill>
                            <a:srgbClr val="FF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차 </a:t>
                      </a:r>
                      <a:r>
                        <a:rPr lang="en-US" altLang="ko-KR" sz="1200" dirty="0">
                          <a:solidFill>
                            <a:srgbClr val="FF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: </a:t>
                      </a:r>
                      <a:r>
                        <a:rPr lang="ko-KR" altLang="en-US" sz="1200" dirty="0" err="1">
                          <a:solidFill>
                            <a:srgbClr val="FF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개별발표</a:t>
                      </a:r>
                      <a:endParaRPr lang="en-US" altLang="ko-KR" sz="1200" dirty="0">
                        <a:solidFill>
                          <a:srgbClr val="FF0000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solidFill>
                            <a:srgbClr val="FF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논문심사 </a:t>
                      </a:r>
                      <a:r>
                        <a:rPr lang="en-US" altLang="ko-KR" sz="1200" dirty="0">
                          <a:solidFill>
                            <a:srgbClr val="FF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2</a:t>
                      </a:r>
                      <a:r>
                        <a:rPr lang="ko-KR" altLang="en-US" sz="1200" dirty="0">
                          <a:solidFill>
                            <a:srgbClr val="FF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차 </a:t>
                      </a:r>
                      <a:r>
                        <a:rPr lang="en-US" altLang="ko-KR" sz="1200" dirty="0">
                          <a:solidFill>
                            <a:srgbClr val="FF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: </a:t>
                      </a:r>
                      <a:r>
                        <a:rPr lang="ko-KR" altLang="en-US" sz="1200" dirty="0">
                          <a:solidFill>
                            <a:srgbClr val="FF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공개발표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737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논문대체실적</a:t>
                      </a:r>
                      <a:endParaRPr lang="en-US" altLang="ko-KR" sz="12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(=</a:t>
                      </a: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과제</a:t>
                      </a:r>
                      <a:r>
                        <a:rPr lang="en-US" altLang="ko-KR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  <a:endParaRPr lang="ko-KR" altLang="en-US" sz="12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200" spc="-100" baseline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SCI(E)</a:t>
                      </a:r>
                      <a:r>
                        <a:rPr lang="ko-KR" altLang="en-US" sz="1200" spc="-100" baseline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급 이상의 학술지에 주저자 혹은 </a:t>
                      </a:r>
                      <a:endParaRPr lang="en-US" altLang="ko-KR" sz="1200" spc="-100" baseline="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spc="-100" baseline="0" dirty="0" err="1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교신저자로</a:t>
                      </a:r>
                      <a:r>
                        <a:rPr lang="ko-KR" altLang="en-US" sz="1200" spc="-100" baseline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논문 게재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32968"/>
                  </a:ext>
                </a:extLst>
              </a:tr>
              <a:tr h="59737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solidFill>
                            <a:srgbClr val="C0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논문대체교과목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200" dirty="0">
                          <a:solidFill>
                            <a:srgbClr val="C0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9</a:t>
                      </a:r>
                      <a:r>
                        <a:rPr lang="ko-KR" altLang="en-US" sz="1200" dirty="0">
                          <a:solidFill>
                            <a:srgbClr val="C0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 이수 </a:t>
                      </a:r>
                      <a:r>
                        <a:rPr lang="en-US" altLang="ko-KR" sz="1200" dirty="0">
                          <a:solidFill>
                            <a:srgbClr val="C0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+ </a:t>
                      </a:r>
                      <a:r>
                        <a:rPr lang="ko-KR" altLang="en-US" sz="1200" dirty="0" err="1">
                          <a:solidFill>
                            <a:srgbClr val="C0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인턴십이수</a:t>
                      </a:r>
                      <a:r>
                        <a:rPr lang="en-US" altLang="ko-KR" sz="1200" dirty="0">
                          <a:solidFill>
                            <a:srgbClr val="C0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200" dirty="0" err="1">
                          <a:solidFill>
                            <a:srgbClr val="C0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부분제</a:t>
                      </a:r>
                      <a:r>
                        <a:rPr lang="ko-KR" altLang="en-US" sz="1200" dirty="0">
                          <a:solidFill>
                            <a:srgbClr val="C0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제외</a:t>
                      </a:r>
                      <a:r>
                        <a:rPr lang="en-US" altLang="ko-KR" sz="1200" dirty="0">
                          <a:solidFill>
                            <a:srgbClr val="C0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solidFill>
                            <a:srgbClr val="C0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→</a:t>
                      </a:r>
                      <a:r>
                        <a:rPr lang="en-US" altLang="ko-KR" sz="1200" dirty="0">
                          <a:solidFill>
                            <a:srgbClr val="C0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</a:t>
                      </a:r>
                      <a:r>
                        <a:rPr lang="ko-KR" altLang="en-US" sz="1200" dirty="0">
                          <a:solidFill>
                            <a:srgbClr val="C0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제약산업학과만 해당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47239"/>
                  </a:ext>
                </a:extLst>
              </a:tr>
              <a:tr h="86467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논문발표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전국 규모 이상 학술대회에서  </a:t>
                      </a:r>
                      <a:endParaRPr lang="en-US" altLang="ko-KR" sz="12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solidFill>
                            <a:srgbClr val="0070C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제</a:t>
                      </a:r>
                      <a:r>
                        <a:rPr lang="en-US" altLang="ko-KR" sz="1200" dirty="0">
                          <a:solidFill>
                            <a:srgbClr val="0070C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  <a:r>
                        <a:rPr lang="ko-KR" altLang="en-US" sz="1200" dirty="0">
                          <a:solidFill>
                            <a:srgbClr val="0070C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저자로 </a:t>
                      </a:r>
                      <a:r>
                        <a:rPr lang="en-US" altLang="ko-KR" sz="1200" dirty="0">
                          <a:solidFill>
                            <a:srgbClr val="0070C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  <a:r>
                        <a:rPr lang="ko-KR" altLang="en-US" sz="1200" dirty="0">
                          <a:solidFill>
                            <a:srgbClr val="0070C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회 이상 포스터를 발표</a:t>
                      </a:r>
                      <a:r>
                        <a:rPr lang="ko-KR" altLang="en-US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하고</a:t>
                      </a:r>
                      <a:r>
                        <a:rPr lang="en-US" altLang="ko-KR" sz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 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solidFill>
                            <a:srgbClr val="0070C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국내외 </a:t>
                      </a:r>
                      <a:r>
                        <a:rPr lang="en-US" altLang="ko-KR" sz="1200" dirty="0">
                          <a:solidFill>
                            <a:srgbClr val="0070C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SCI(E)</a:t>
                      </a:r>
                      <a:r>
                        <a:rPr lang="ko-KR" altLang="en-US" sz="1200" dirty="0">
                          <a:solidFill>
                            <a:srgbClr val="0070C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급 학술지에 </a:t>
                      </a:r>
                      <a:r>
                        <a:rPr lang="en-US" altLang="ko-KR" sz="1200" dirty="0">
                          <a:solidFill>
                            <a:srgbClr val="0070C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  <a:r>
                        <a:rPr lang="ko-KR" altLang="en-US" sz="1200" dirty="0">
                          <a:solidFill>
                            <a:srgbClr val="0070C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편 이상 </a:t>
                      </a:r>
                      <a:r>
                        <a:rPr lang="ko-KR" altLang="en-US" sz="1200" b="1" u="sng" dirty="0">
                          <a:solidFill>
                            <a:srgbClr val="0070C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투고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u="none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제</a:t>
                      </a:r>
                      <a:r>
                        <a:rPr lang="en-US" altLang="ko-KR" sz="1200" u="none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  <a:r>
                        <a:rPr lang="ko-KR" altLang="en-US" sz="1200" u="none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저자로 국내외 </a:t>
                      </a:r>
                      <a:r>
                        <a:rPr lang="en-US" altLang="ko-KR" sz="1200" u="none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SCI(E)</a:t>
                      </a:r>
                      <a:r>
                        <a:rPr lang="ko-KR" altLang="en-US" sz="1200" u="none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급 상위 </a:t>
                      </a:r>
                      <a:r>
                        <a:rPr lang="en-US" altLang="ko-KR" sz="1200" u="none" dirty="0">
                          <a:solidFill>
                            <a:srgbClr val="FF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15% </a:t>
                      </a:r>
                      <a:r>
                        <a:rPr lang="ko-KR" altLang="en-US" sz="1200" u="none" dirty="0">
                          <a:solidFill>
                            <a:srgbClr val="FF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이내의 </a:t>
                      </a:r>
                      <a:r>
                        <a:rPr lang="ko-KR" altLang="en-US" sz="1200" u="none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학술지에 </a:t>
                      </a:r>
                      <a:r>
                        <a:rPr lang="en-US" altLang="ko-KR" sz="1200" u="none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  <a:r>
                        <a:rPr lang="ko-KR" altLang="en-US" sz="1200" u="none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편 이상</a:t>
                      </a:r>
                      <a:r>
                        <a:rPr lang="en-US" altLang="ko-KR" sz="1200" u="none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 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u="none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또는 상위  </a:t>
                      </a:r>
                      <a:r>
                        <a:rPr lang="en-US" altLang="ko-KR" sz="1200" u="none" dirty="0">
                          <a:solidFill>
                            <a:srgbClr val="FF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50% </a:t>
                      </a:r>
                      <a:r>
                        <a:rPr lang="ko-KR" altLang="en-US" sz="1200" u="none" dirty="0">
                          <a:solidFill>
                            <a:srgbClr val="FF0000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이내의 </a:t>
                      </a:r>
                      <a:r>
                        <a:rPr lang="ko-KR" altLang="en-US" sz="1200" u="none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학술지에 </a:t>
                      </a:r>
                      <a:r>
                        <a:rPr lang="en-US" altLang="ko-KR" sz="1200" u="none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2</a:t>
                      </a:r>
                      <a:r>
                        <a:rPr lang="ko-KR" altLang="en-US" sz="1200" u="none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편 이상 </a:t>
                      </a:r>
                      <a:r>
                        <a:rPr lang="ko-KR" altLang="en-US" sz="1200" b="1" u="sng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게재</a:t>
                      </a:r>
                      <a:r>
                        <a:rPr lang="ko-KR" altLang="en-US" sz="1200" b="1" u="none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</a:t>
                      </a:r>
                    </a:p>
                  </a:txBody>
                  <a:tcPr marT="45730" marB="4573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제목 1">
            <a:extLst>
              <a:ext uri="{FF2B5EF4-FFF2-40B4-BE49-F238E27FC236}">
                <a16:creationId xmlns:a16="http://schemas.microsoft.com/office/drawing/2014/main" id="{354785B5-153F-442A-9957-80DB34796070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3-3. </a:t>
            </a:r>
            <a:r>
              <a:rPr lang="ko-KR" altLang="en-US" sz="3600" dirty="0"/>
              <a:t>학위수여조건</a:t>
            </a:r>
          </a:p>
        </p:txBody>
      </p:sp>
    </p:spTree>
    <p:extLst>
      <p:ext uri="{BB962C8B-B14F-4D97-AF65-F5344CB8AC3E}">
        <p14:creationId xmlns:p14="http://schemas.microsoft.com/office/powerpoint/2010/main" val="2191832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8289" y="879737"/>
            <a:ext cx="11373768" cy="5371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latin typeface="이화체" panose="02000300000000000000" pitchFamily="2" charset="-127"/>
                <a:ea typeface="이화체" panose="02000300000000000000" pitchFamily="2" charset="-127"/>
              </a:rPr>
              <a:t>1. </a:t>
            </a:r>
            <a:r>
              <a:rPr lang="ko-KR" altLang="en-US" b="1" dirty="0">
                <a:latin typeface="이화체" panose="02000300000000000000" pitchFamily="2" charset="-127"/>
                <a:ea typeface="이화체" panose="02000300000000000000" pitchFamily="2" charset="-127"/>
              </a:rPr>
              <a:t>신청 대상자</a:t>
            </a:r>
            <a:endParaRPr lang="en-US" altLang="ko-KR" b="1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2020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년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3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월 이후에 </a:t>
            </a:r>
            <a:r>
              <a:rPr lang="ko-KR" altLang="en-US" sz="14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신입학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한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3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학기 재학 상태인 석사 </a:t>
            </a:r>
            <a:r>
              <a:rPr lang="ko-KR" altLang="en-US" sz="14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과정생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학석사연계과정은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2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학기 재학생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)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중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학위청구논문 제출이 아닌 대체 제도로 학위를 취득하고자 하는 자</a:t>
            </a:r>
            <a:endParaRPr lang="en-US" altLang="ko-KR" sz="14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(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학위청구논문 제출이 기본 요건으로 설정되어 있어 대체 제도로 취득을 희망하지 않는 학생은 트랙신청서 제출 필요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X)</a:t>
            </a:r>
          </a:p>
          <a:p>
            <a:pPr>
              <a:lnSpc>
                <a:spcPct val="150000"/>
              </a:lnSpc>
            </a:pPr>
            <a:r>
              <a:rPr lang="en-US" altLang="ko-KR" sz="1050" dirty="0">
                <a:latin typeface="이화체" panose="02000300000000000000" pitchFamily="2" charset="-127"/>
                <a:ea typeface="이화체" panose="02000300000000000000" pitchFamily="2" charset="-127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en-US" altLang="ko-KR" b="1" dirty="0">
                <a:latin typeface="이화체" panose="02000300000000000000" pitchFamily="2" charset="-127"/>
                <a:ea typeface="이화체" panose="02000300000000000000" pitchFamily="2" charset="-127"/>
              </a:rPr>
              <a:t>2. </a:t>
            </a:r>
            <a:r>
              <a:rPr lang="ko-KR" altLang="en-US" b="1" dirty="0">
                <a:latin typeface="이화체" panose="02000300000000000000" pitchFamily="2" charset="-127"/>
                <a:ea typeface="이화체" panose="02000300000000000000" pitchFamily="2" charset="-127"/>
              </a:rPr>
              <a:t>신청 방법</a:t>
            </a:r>
            <a:endParaRPr lang="en-US" altLang="ko-KR" b="1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① 지도교수와 면담하여 대체 교과목 트랙 혹은 대체 실적 트랙 중 결정</a:t>
            </a:r>
            <a:endParaRPr lang="en-US" altLang="ko-KR" sz="14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  (</a:t>
            </a:r>
            <a:r>
              <a:rPr lang="ko-KR" altLang="en-US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약학과는 대체 실적 트랙만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가능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/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제약산업학과는 둘 다 가능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②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‘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석사학위 청구 대체 트랙 신청서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별도 서식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)’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를 작성하여 소속 학과에 제출</a:t>
            </a:r>
            <a:endParaRPr lang="en-US" altLang="ko-KR" sz="14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③ 제출기한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: 6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월초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/ 12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월 초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1400" dirty="0">
                <a:solidFill>
                  <a:schemeClr val="accent5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공지사항 확인 필수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  <a:br>
              <a:rPr lang="en-US" altLang="ko-KR" dirty="0">
                <a:latin typeface="이화체" panose="02000300000000000000" pitchFamily="2" charset="-127"/>
                <a:ea typeface="이화체" panose="02000300000000000000" pitchFamily="2" charset="-127"/>
              </a:rPr>
            </a:br>
            <a:r>
              <a:rPr lang="en-US" altLang="ko-KR" sz="1200" dirty="0">
                <a:latin typeface="이화체" panose="02000300000000000000" pitchFamily="2" charset="-127"/>
                <a:ea typeface="이화체" panose="02000300000000000000" pitchFamily="2" charset="-127"/>
              </a:rPr>
              <a:t>   </a:t>
            </a:r>
            <a:br>
              <a:rPr lang="en-US" altLang="ko-KR" b="1" dirty="0">
                <a:latin typeface="이화체" panose="02000300000000000000" pitchFamily="2" charset="-127"/>
                <a:ea typeface="이화체" panose="02000300000000000000" pitchFamily="2" charset="-127"/>
              </a:rPr>
            </a:br>
            <a:r>
              <a:rPr lang="en-US" altLang="ko-KR" b="1" dirty="0">
                <a:latin typeface="이화체" panose="02000300000000000000" pitchFamily="2" charset="-127"/>
                <a:ea typeface="이화체" panose="02000300000000000000" pitchFamily="2" charset="-127"/>
              </a:rPr>
              <a:t>3. </a:t>
            </a:r>
            <a:r>
              <a:rPr lang="ko-KR" altLang="en-US" b="1" dirty="0">
                <a:latin typeface="이화체" panose="02000300000000000000" pitchFamily="2" charset="-127"/>
                <a:ea typeface="이화체" panose="02000300000000000000" pitchFamily="2" charset="-127"/>
              </a:rPr>
              <a:t>석사학위 청구 트랙 변경</a:t>
            </a:r>
            <a:endParaRPr lang="en-US" altLang="ko-KR" b="1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① 변경 대상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: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기존에 이미 신청한 대체트랙이나 ‘논문 </a:t>
            </a:r>
            <a:r>
              <a:rPr lang="ko-KR" altLang="en-US" sz="14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트랙’을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다른 트랙으로 변경을 원하는 학생 </a:t>
            </a:r>
            <a:endParaRPr lang="en-US" altLang="ko-KR" sz="14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   * 트랙 변경은 </a:t>
            </a:r>
            <a:r>
              <a:rPr lang="ko-KR" altLang="en-US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재적 중 </a:t>
            </a:r>
            <a:r>
              <a:rPr lang="en-US" altLang="ko-KR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1</a:t>
            </a:r>
            <a:r>
              <a:rPr lang="ko-KR" altLang="en-US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회에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한함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/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* 변경 신청한 트랙 이수는 변경을 신청한 다음 학기부터 적용됨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② 변경 방법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: ‘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석사학위 청구 트랙 변경 신청서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별도 서식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)’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를 작성하여 원본 제출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③ 제출기한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: 6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월초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/ 12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월 초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(</a:t>
            </a:r>
            <a:r>
              <a:rPr lang="ko-KR" altLang="en-US" sz="1400" dirty="0">
                <a:solidFill>
                  <a:schemeClr val="accent5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공지사항 확인 필수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  <a:endParaRPr lang="en-US" altLang="ko-KR" dirty="0"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1D333DE7-C1E7-4F0A-A010-3CA573039F67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</a:t>
            </a:r>
            <a:r>
              <a:rPr lang="ko-KR" altLang="en-US" sz="3600" u="sng" dirty="0"/>
              <a:t>석사학위 청구논문 대체제도 안내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836051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8289" y="1075392"/>
            <a:ext cx="314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이화체" panose="02000300000000000000" pitchFamily="2" charset="-127"/>
                <a:ea typeface="이화체" panose="02000300000000000000" pitchFamily="2" charset="-127"/>
              </a:rPr>
              <a:t>4. </a:t>
            </a:r>
            <a:r>
              <a:rPr lang="ko-KR" altLang="en-US" b="1" dirty="0" err="1">
                <a:latin typeface="이화체" panose="02000300000000000000" pitchFamily="2" charset="-127"/>
                <a:ea typeface="이화체" panose="02000300000000000000" pitchFamily="2" charset="-127"/>
              </a:rPr>
              <a:t>대체제도</a:t>
            </a:r>
            <a:r>
              <a:rPr lang="ko-KR" altLang="en-US" b="1" dirty="0">
                <a:latin typeface="이화체" panose="02000300000000000000" pitchFamily="2" charset="-127"/>
                <a:ea typeface="이화체" panose="02000300000000000000" pitchFamily="2" charset="-127"/>
              </a:rPr>
              <a:t> 트랙 이수 진행 절차</a:t>
            </a:r>
          </a:p>
        </p:txBody>
      </p:sp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4AAB7BAC-F394-4D33-BD6E-DF2867955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508027"/>
              </p:ext>
            </p:extLst>
          </p:nvPr>
        </p:nvGraphicFramePr>
        <p:xfrm>
          <a:off x="495290" y="1661789"/>
          <a:ext cx="2523278" cy="42945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278">
                  <a:extLst>
                    <a:ext uri="{9D8B030D-6E8A-4147-A177-3AD203B41FA5}">
                      <a16:colId xmlns:a16="http://schemas.microsoft.com/office/drawing/2014/main" val="354721243"/>
                    </a:ext>
                  </a:extLst>
                </a:gridCol>
              </a:tblGrid>
              <a:tr h="55503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600" dirty="0">
                          <a:solidFill>
                            <a:srgbClr val="FFFF00"/>
                          </a:solidFill>
                          <a:latin typeface="+mn-lt"/>
                          <a:ea typeface="이화체" panose="02000300000000000000"/>
                        </a:rPr>
                        <a:t>3</a:t>
                      </a:r>
                      <a:r>
                        <a:rPr lang="ko-KR" altLang="en-US" sz="1600" dirty="0">
                          <a:solidFill>
                            <a:srgbClr val="FFFF00"/>
                          </a:solidFill>
                          <a:latin typeface="+mn-lt"/>
                          <a:ea typeface="이화체" panose="02000300000000000000"/>
                        </a:rPr>
                        <a:t>학기 차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924102"/>
                  </a:ext>
                </a:extLst>
              </a:tr>
              <a:tr h="3739477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+mn-lt"/>
                          <a:ea typeface="이화체" panose="02000300000000000000"/>
                        </a:rPr>
                        <a:t>◆ 트랙 신청</a:t>
                      </a:r>
                      <a:endParaRPr lang="en-US" altLang="ko-KR" sz="1200" dirty="0">
                        <a:latin typeface="+mn-lt"/>
                        <a:ea typeface="이화체" panose="02000300000000000000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+mn-lt"/>
                          <a:ea typeface="이화체" panose="02000300000000000000"/>
                        </a:rPr>
                        <a:t>◆ 수료학점 취득</a:t>
                      </a:r>
                      <a:endParaRPr lang="en-US" altLang="ko-KR" sz="1200" dirty="0">
                        <a:latin typeface="+mn-lt"/>
                        <a:ea typeface="이화체" panose="02000300000000000000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+mn-lt"/>
                          <a:ea typeface="이화체" panose="02000300000000000000"/>
                        </a:rPr>
                        <a:t>◆ 논문제출자격시험 합격</a:t>
                      </a:r>
                      <a:endParaRPr lang="en-US" altLang="ko-KR" sz="1200" dirty="0">
                        <a:latin typeface="+mn-lt"/>
                        <a:ea typeface="이화체" panose="02000300000000000000"/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ko-KR" altLang="en-US" sz="1200" b="1" dirty="0">
                          <a:latin typeface="+mn-lt"/>
                          <a:ea typeface="이화체" panose="02000300000000000000"/>
                        </a:rPr>
                        <a:t>종합시험</a:t>
                      </a:r>
                      <a:endParaRPr lang="en-US" altLang="ko-KR" sz="1200" b="1" dirty="0">
                        <a:latin typeface="+mn-lt"/>
                        <a:ea typeface="이화체" panose="02000300000000000000"/>
                      </a:endParaRPr>
                    </a:p>
                    <a:p>
                      <a:pPr marL="171450" indent="-171450" latinLnBrk="1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ko-KR" altLang="en-US" sz="1200" b="1" dirty="0">
                          <a:latin typeface="+mn-lt"/>
                          <a:ea typeface="이화체" panose="02000300000000000000"/>
                        </a:rPr>
                        <a:t>영어시험</a:t>
                      </a:r>
                      <a:endParaRPr lang="en-US" altLang="ko-KR" sz="1200" b="1" dirty="0">
                        <a:latin typeface="+mn-lt"/>
                        <a:ea typeface="이화체" panose="02000300000000000000"/>
                      </a:endParaRP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200" dirty="0">
                          <a:latin typeface="+mn-lt"/>
                          <a:ea typeface="이화체" panose="02000300000000000000"/>
                        </a:rPr>
                        <a:t>* </a:t>
                      </a:r>
                      <a:r>
                        <a:rPr lang="ko-KR" altLang="en-US" sz="1200" dirty="0">
                          <a:latin typeface="+mn-lt"/>
                          <a:ea typeface="이화체" panose="02000300000000000000"/>
                        </a:rPr>
                        <a:t>대체교과목 트랙 신청자는 </a:t>
                      </a:r>
                      <a:r>
                        <a:rPr lang="ko-KR" altLang="en-US" sz="1200" b="1" dirty="0">
                          <a:latin typeface="+mn-lt"/>
                          <a:ea typeface="이화체" panose="02000300000000000000"/>
                        </a:rPr>
                        <a:t>대체교과목 수강 직전 학기까지 반드시 영어시험에 합격</a:t>
                      </a:r>
                      <a:r>
                        <a:rPr lang="ko-KR" altLang="en-US" sz="1200" dirty="0">
                          <a:latin typeface="+mn-lt"/>
                          <a:ea typeface="이화체" panose="02000300000000000000"/>
                        </a:rPr>
                        <a:t>해야 함</a:t>
                      </a:r>
                      <a:endParaRPr lang="en-US" altLang="ko-KR" sz="1200" dirty="0">
                        <a:latin typeface="+mn-lt"/>
                        <a:ea typeface="이화체" panose="02000300000000000000"/>
                      </a:endParaRP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200" dirty="0">
                          <a:latin typeface="+mn-lt"/>
                          <a:ea typeface="이화체" panose="02000300000000000000"/>
                        </a:rPr>
                        <a:t>◆ 소속학과 내규로 정한 기타 기준이 있는 경우 그 기준 충족</a:t>
                      </a:r>
                      <a:endParaRPr lang="en-US" altLang="ko-KR" sz="1200" dirty="0">
                        <a:latin typeface="+mn-lt"/>
                        <a:ea typeface="이화체" panose="02000300000000000000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200" dirty="0">
                        <a:latin typeface="+mn-lt"/>
                        <a:ea typeface="이화체" panose="0200030000000000000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191205"/>
                  </a:ext>
                </a:extLst>
              </a:tr>
            </a:tbl>
          </a:graphicData>
        </a:graphic>
      </p:graphicFrame>
      <p:graphicFrame>
        <p:nvGraphicFramePr>
          <p:cNvPr id="8" name="표 2">
            <a:extLst>
              <a:ext uri="{FF2B5EF4-FFF2-40B4-BE49-F238E27FC236}">
                <a16:creationId xmlns:a16="http://schemas.microsoft.com/office/drawing/2014/main" id="{BA7F268B-B50C-417B-9AD1-9B7DF7C2E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405312"/>
              </p:ext>
            </p:extLst>
          </p:nvPr>
        </p:nvGraphicFramePr>
        <p:xfrm>
          <a:off x="3510622" y="1661790"/>
          <a:ext cx="2523279" cy="4294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279">
                  <a:extLst>
                    <a:ext uri="{9D8B030D-6E8A-4147-A177-3AD203B41FA5}">
                      <a16:colId xmlns:a16="http://schemas.microsoft.com/office/drawing/2014/main" val="354721243"/>
                    </a:ext>
                  </a:extLst>
                </a:gridCol>
              </a:tblGrid>
              <a:tr h="55503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600" dirty="0">
                          <a:solidFill>
                            <a:srgbClr val="FFFF00"/>
                          </a:solidFill>
                          <a:latin typeface="+mn-lt"/>
                          <a:ea typeface="이화체" panose="02000300000000000000"/>
                        </a:rPr>
                        <a:t>4</a:t>
                      </a:r>
                      <a:r>
                        <a:rPr lang="ko-KR" altLang="en-US" sz="1600" dirty="0">
                          <a:solidFill>
                            <a:srgbClr val="FFFF00"/>
                          </a:solidFill>
                          <a:latin typeface="+mn-lt"/>
                          <a:ea typeface="이화체" panose="02000300000000000000"/>
                        </a:rPr>
                        <a:t>학기 차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924102"/>
                  </a:ext>
                </a:extLst>
              </a:tr>
              <a:tr h="3739476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>
                          <a:latin typeface="+mn-lt"/>
                          <a:ea typeface="이화체" panose="02000300000000000000"/>
                        </a:rPr>
                        <a:t>◆ 대체교과목 트랙은 </a:t>
                      </a:r>
                      <a:r>
                        <a:rPr lang="en-US" altLang="ko-KR" sz="1200" b="1" dirty="0">
                          <a:latin typeface="+mn-lt"/>
                          <a:ea typeface="이화체" panose="02000300000000000000"/>
                        </a:rPr>
                        <a:t>‘</a:t>
                      </a:r>
                      <a:r>
                        <a:rPr lang="ko-KR" altLang="en-US" sz="1200" b="1" dirty="0">
                          <a:latin typeface="+mn-lt"/>
                          <a:ea typeface="이화체" panose="02000300000000000000"/>
                        </a:rPr>
                        <a:t>논문대체</a:t>
                      </a:r>
                      <a:r>
                        <a:rPr lang="en-US" altLang="ko-KR" sz="1200" b="1" dirty="0">
                          <a:latin typeface="+mn-lt"/>
                          <a:ea typeface="이화체" panose="02000300000000000000"/>
                        </a:rPr>
                        <a:t>＇</a:t>
                      </a:r>
                      <a:r>
                        <a:rPr lang="ko-KR" altLang="en-US" sz="1200" b="1" dirty="0">
                          <a:latin typeface="+mn-lt"/>
                          <a:ea typeface="이화체" panose="02000300000000000000"/>
                        </a:rPr>
                        <a:t>교과목 구분으로 전공과목 수강 신청 후 이수</a:t>
                      </a:r>
                      <a:endParaRPr lang="en-US" altLang="ko-KR" sz="1200" b="1" dirty="0">
                        <a:latin typeface="+mn-lt"/>
                        <a:ea typeface="이화체" panose="02000300000000000000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>
                          <a:latin typeface="+mn-lt"/>
                          <a:ea typeface="이화체" panose="02000300000000000000"/>
                        </a:rPr>
                        <a:t>◆ 대체 실적은 </a:t>
                      </a:r>
                      <a:r>
                        <a:rPr lang="en-US" altLang="ko-KR" sz="1200" b="1" dirty="0">
                          <a:latin typeface="+mn-lt"/>
                          <a:ea typeface="이화체" panose="02000300000000000000"/>
                        </a:rPr>
                        <a:t>‘</a:t>
                      </a:r>
                      <a:r>
                        <a:rPr lang="ko-KR" altLang="en-US" sz="1200" b="1" dirty="0">
                          <a:latin typeface="+mn-lt"/>
                          <a:ea typeface="이화체" panose="02000300000000000000"/>
                        </a:rPr>
                        <a:t>논문세미나</a:t>
                      </a:r>
                      <a:r>
                        <a:rPr lang="en-US" altLang="ko-KR" sz="1200" b="1" dirty="0">
                          <a:latin typeface="+mn-lt"/>
                          <a:ea typeface="이화체" panose="02000300000000000000"/>
                        </a:rPr>
                        <a:t>‘ </a:t>
                      </a:r>
                      <a:r>
                        <a:rPr lang="ko-KR" altLang="en-US" sz="1200" b="1" dirty="0">
                          <a:latin typeface="+mn-lt"/>
                          <a:ea typeface="이화체" panose="02000300000000000000"/>
                        </a:rPr>
                        <a:t>수강 신청 후 실적 게재 등 진행</a:t>
                      </a:r>
                      <a:endParaRPr lang="en-US" altLang="ko-KR" sz="1200" b="1" dirty="0">
                        <a:latin typeface="+mn-lt"/>
                        <a:ea typeface="이화체" panose="02000300000000000000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+mn-lt"/>
                          <a:ea typeface="이화체" panose="02000300000000000000"/>
                        </a:rPr>
                        <a:t>◆ 학기 말에 소속 학과 대학원학사운영위원회에서 논문대체 요건 충족 여부 심사</a:t>
                      </a:r>
                      <a:endParaRPr lang="en-US" altLang="ko-KR" sz="1200" dirty="0">
                        <a:latin typeface="+mn-lt"/>
                        <a:ea typeface="이화체" panose="02000300000000000000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+mn-lt"/>
                          <a:ea typeface="이화체" panose="02000300000000000000"/>
                        </a:rPr>
                        <a:t>◆ 대학원위원회 최종 심의를 거쳐 학위 취득 확정 후 졸업</a:t>
                      </a:r>
                      <a:endParaRPr lang="en-US" altLang="ko-KR" sz="1200" dirty="0">
                        <a:latin typeface="+mn-lt"/>
                        <a:ea typeface="이화체" panose="0200030000000000000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191205"/>
                  </a:ext>
                </a:extLst>
              </a:tr>
            </a:tbl>
          </a:graphicData>
        </a:graphic>
      </p:graphicFrame>
      <p:graphicFrame>
        <p:nvGraphicFramePr>
          <p:cNvPr id="10" name="표 2">
            <a:extLst>
              <a:ext uri="{FF2B5EF4-FFF2-40B4-BE49-F238E27FC236}">
                <a16:creationId xmlns:a16="http://schemas.microsoft.com/office/drawing/2014/main" id="{3A9E8EB3-5A26-4CFB-B29B-CFCF06C8C5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77093"/>
              </p:ext>
            </p:extLst>
          </p:nvPr>
        </p:nvGraphicFramePr>
        <p:xfrm>
          <a:off x="8334884" y="1661789"/>
          <a:ext cx="3393077" cy="4294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3077">
                  <a:extLst>
                    <a:ext uri="{9D8B030D-6E8A-4147-A177-3AD203B41FA5}">
                      <a16:colId xmlns:a16="http://schemas.microsoft.com/office/drawing/2014/main" val="354721243"/>
                    </a:ext>
                  </a:extLst>
                </a:gridCol>
              </a:tblGrid>
              <a:tr h="55503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600" dirty="0">
                          <a:solidFill>
                            <a:srgbClr val="FFFF00"/>
                          </a:solidFill>
                          <a:latin typeface="+mn-lt"/>
                          <a:ea typeface="이화체" panose="02000300000000000000"/>
                        </a:rPr>
                        <a:t>수료 후 추가 학기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924102"/>
                  </a:ext>
                </a:extLst>
              </a:tr>
              <a:tr h="3739475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+mn-lt"/>
                          <a:ea typeface="이화체" panose="02000300000000000000"/>
                        </a:rPr>
                        <a:t>◆ 대체교과목 트랙 </a:t>
                      </a:r>
                      <a:r>
                        <a:rPr lang="ko-KR" altLang="en-US" sz="1200" b="1" dirty="0">
                          <a:latin typeface="+mn-lt"/>
                          <a:ea typeface="이화체" panose="02000300000000000000"/>
                        </a:rPr>
                        <a:t>교과목 등록</a:t>
                      </a:r>
                      <a:r>
                        <a:rPr lang="ko-KR" altLang="en-US" sz="1200" dirty="0">
                          <a:latin typeface="+mn-lt"/>
                          <a:ea typeface="이화체" panose="02000300000000000000"/>
                        </a:rPr>
                        <a:t> 후 부족한 전공 학점 이수 진행</a:t>
                      </a:r>
                      <a:endParaRPr lang="en-US" altLang="ko-KR" sz="1200" dirty="0">
                        <a:latin typeface="+mn-lt"/>
                        <a:ea typeface="이화체" panose="02000300000000000000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+mn-lt"/>
                          <a:ea typeface="이화체" panose="02000300000000000000"/>
                        </a:rPr>
                        <a:t>◆ 대체 실적 트랙 </a:t>
                      </a:r>
                      <a:r>
                        <a:rPr lang="ko-KR" altLang="en-US" sz="1200" b="1" dirty="0">
                          <a:latin typeface="+mn-lt"/>
                          <a:ea typeface="이화체" panose="02000300000000000000"/>
                        </a:rPr>
                        <a:t>논문등록 </a:t>
                      </a:r>
                      <a:r>
                        <a:rPr lang="ko-KR" altLang="en-US" sz="1200" dirty="0">
                          <a:latin typeface="+mn-lt"/>
                          <a:ea typeface="이화체" panose="02000300000000000000"/>
                        </a:rPr>
                        <a:t>후 실적 게재 진행</a:t>
                      </a:r>
                      <a:endParaRPr lang="en-US" altLang="ko-KR" sz="1200" dirty="0">
                        <a:latin typeface="+mn-lt"/>
                        <a:ea typeface="이화체" panose="02000300000000000000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+mn-lt"/>
                          <a:ea typeface="이화체" panose="02000300000000000000"/>
                        </a:rPr>
                        <a:t>◆ 학기 말에 소속 학과 대학원학사운영위원회에서 논문대체 요건 충족 여부 심사</a:t>
                      </a:r>
                      <a:endParaRPr lang="en-US" altLang="ko-KR" sz="1200" dirty="0">
                        <a:latin typeface="+mn-lt"/>
                        <a:ea typeface="이화체" panose="02000300000000000000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1200" dirty="0">
                          <a:latin typeface="+mn-lt"/>
                          <a:ea typeface="이화체" panose="02000300000000000000"/>
                        </a:rPr>
                        <a:t>◆ 대학원위원회 최종 심의를 거쳐 학위 취득 확정 후 졸업</a:t>
                      </a:r>
                      <a:endParaRPr lang="en-US" altLang="ko-KR" sz="1200" dirty="0">
                        <a:latin typeface="+mn-lt"/>
                        <a:ea typeface="이화체" panose="0200030000000000000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191205"/>
                  </a:ext>
                </a:extLst>
              </a:tr>
            </a:tbl>
          </a:graphicData>
        </a:graphic>
      </p:graphicFrame>
      <p:graphicFrame>
        <p:nvGraphicFramePr>
          <p:cNvPr id="3" name="표 10">
            <a:extLst>
              <a:ext uri="{FF2B5EF4-FFF2-40B4-BE49-F238E27FC236}">
                <a16:creationId xmlns:a16="http://schemas.microsoft.com/office/drawing/2014/main" id="{67ECE535-E8FD-44F4-AC53-FF96DE04EA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410358"/>
              </p:ext>
            </p:extLst>
          </p:nvPr>
        </p:nvGraphicFramePr>
        <p:xfrm>
          <a:off x="6525955" y="2374900"/>
          <a:ext cx="1316877" cy="2583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6877">
                  <a:extLst>
                    <a:ext uri="{9D8B030D-6E8A-4147-A177-3AD203B41FA5}">
                      <a16:colId xmlns:a16="http://schemas.microsoft.com/office/drawing/2014/main" val="3458556582"/>
                    </a:ext>
                  </a:extLst>
                </a:gridCol>
              </a:tblGrid>
              <a:tr h="258349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4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 내 </a:t>
                      </a:r>
                      <a:endParaRPr lang="en-US" altLang="ko-KR" sz="1400" dirty="0">
                        <a:solidFill>
                          <a:schemeClr val="bg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논문대체 요건 </a:t>
                      </a:r>
                      <a:endParaRPr lang="en-US" altLang="ko-KR" sz="1400" dirty="0">
                        <a:solidFill>
                          <a:schemeClr val="bg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미 충족 시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690242"/>
                  </a:ext>
                </a:extLst>
              </a:tr>
            </a:tbl>
          </a:graphicData>
        </a:graphic>
      </p:graphicFrame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297FA464-5970-4C2F-9267-98F02B5ED749}"/>
              </a:ext>
            </a:extLst>
          </p:cNvPr>
          <p:cNvSpPr/>
          <p:nvPr/>
        </p:nvSpPr>
        <p:spPr>
          <a:xfrm>
            <a:off x="3105845" y="3682044"/>
            <a:ext cx="317500" cy="27940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화살표: 오른쪽 11">
            <a:extLst>
              <a:ext uri="{FF2B5EF4-FFF2-40B4-BE49-F238E27FC236}">
                <a16:creationId xmlns:a16="http://schemas.microsoft.com/office/drawing/2014/main" id="{0A3449F6-1253-421A-8AC9-8BA0E7012EAE}"/>
              </a:ext>
            </a:extLst>
          </p:cNvPr>
          <p:cNvSpPr/>
          <p:nvPr/>
        </p:nvSpPr>
        <p:spPr>
          <a:xfrm>
            <a:off x="6121178" y="3682044"/>
            <a:ext cx="317500" cy="27940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화살표: 오른쪽 12">
            <a:extLst>
              <a:ext uri="{FF2B5EF4-FFF2-40B4-BE49-F238E27FC236}">
                <a16:creationId xmlns:a16="http://schemas.microsoft.com/office/drawing/2014/main" id="{5F399798-D751-4A7E-BAC3-317E6DD9CF0B}"/>
              </a:ext>
            </a:extLst>
          </p:cNvPr>
          <p:cNvSpPr/>
          <p:nvPr/>
        </p:nvSpPr>
        <p:spPr>
          <a:xfrm>
            <a:off x="7930109" y="3682044"/>
            <a:ext cx="317500" cy="27940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6F7C7891-1B59-4479-B7D0-9061FE50529A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</a:t>
            </a:r>
            <a:r>
              <a:rPr lang="ko-KR" altLang="en-US" sz="3600" u="sng" dirty="0"/>
              <a:t>석사학위 청구논문 대체제도 안내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38072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8289" y="673643"/>
            <a:ext cx="11661530" cy="572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latin typeface="이화체" panose="02000300000000000000" pitchFamily="2" charset="-127"/>
                <a:ea typeface="이화체" panose="02000300000000000000" pitchFamily="2" charset="-127"/>
              </a:rPr>
              <a:t>5. </a:t>
            </a:r>
            <a:r>
              <a:rPr lang="ko-KR" altLang="en-US" b="1" dirty="0">
                <a:latin typeface="이화체" panose="02000300000000000000" pitchFamily="2" charset="-127"/>
                <a:ea typeface="이화체" panose="02000300000000000000" pitchFamily="2" charset="-127"/>
              </a:rPr>
              <a:t>대체 제도 트랙 별 학위 취득 요건</a:t>
            </a:r>
            <a:endParaRPr lang="en-US" altLang="ko-KR" b="1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solidFill>
                  <a:schemeClr val="accent5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  1) </a:t>
            </a:r>
            <a:r>
              <a:rPr lang="ko-KR" altLang="en-US" sz="1600" b="1" dirty="0">
                <a:solidFill>
                  <a:schemeClr val="accent5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대체 교과목 트랙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 ① 학위과정의 수료에 필요한 등록을 </a:t>
            </a:r>
            <a:r>
              <a:rPr lang="ko-KR" altLang="en-US" sz="14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필한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자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(4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학기 이상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 ②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수료 기준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(24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학점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+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보충 학점 이수 및 누계 평점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3.0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이상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을 충족한 자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 ③ 영어시험 및 종합 시험에 합격한 자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 ④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'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논문 대체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'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교과목 구분으로 전공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9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학점 이상을 수강 신청하여 취득하고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, </a:t>
            </a:r>
            <a:r>
              <a:rPr lang="ko-KR" altLang="en-US" sz="14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누계평점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3.0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이상을 충족한 자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 ⑤ 연구윤리 이수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 ⑥ ①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~⑤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이외에 해당 학과 내규로 정한 기준이 있는 경우 그 기준을 충족한 자</a:t>
            </a:r>
            <a:endParaRPr lang="ko-KR" altLang="en-US" sz="5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solidFill>
                  <a:schemeClr val="accent5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  2) </a:t>
            </a:r>
            <a:r>
              <a:rPr lang="ko-KR" altLang="en-US" sz="1600" b="1" dirty="0">
                <a:solidFill>
                  <a:schemeClr val="accent5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대체 실적 트랙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 ① 학위과정의 수료에 필요한 등록을 </a:t>
            </a:r>
            <a:r>
              <a:rPr lang="ko-KR" altLang="en-US" sz="14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필한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자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(4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학기 이상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 ②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수료 기준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(24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학점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+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보충 학점 이수 및 누계 평점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3.0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이상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을 충족한 자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 ③ 영어시험 및 종합 시험에 합격한 자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 ④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SCI(E)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급 논문의 주저자 혹은 교신 저자로 논문을 게재한 자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   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-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게재일 기준 졸업예정 학기의 아래 해당 기간에 게재 완료된 </a:t>
            </a:r>
            <a:r>
              <a:rPr lang="ko-KR" altLang="en-US" sz="14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실적물을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제출한 경우만 인정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         ①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8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월 졸업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: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당해 년도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1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월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1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일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~6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월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30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일   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/    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②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2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월 졸업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: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전년도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7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월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1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일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~12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월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31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일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 ⑤ 연구윤리 이수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 ⑥ ①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~⑤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이외에 해당 학과 내규로 정한 기준이 있는 경우 그 기준을 충족한 자</a:t>
            </a:r>
            <a:endParaRPr lang="en-US" altLang="ko-KR" sz="1400" dirty="0"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F3284378-E71B-4CED-A863-E9D66E420EF3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</a:t>
            </a:r>
            <a:r>
              <a:rPr lang="ko-KR" altLang="en-US" sz="3600" u="sng" dirty="0"/>
              <a:t>석사학위 청구논문 대체제도 안내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893294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2444" y="1015207"/>
            <a:ext cx="11087111" cy="4944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latinLnBrk="1" hangingPunct="1">
              <a:lnSpc>
                <a:spcPct val="150000"/>
              </a:lnSpc>
              <a:defRPr/>
            </a:pPr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1. </a:t>
            </a:r>
            <a:r>
              <a:rPr lang="ko-KR" altLang="en-US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학기당 수강신청 가능 학점</a:t>
            </a:r>
            <a:endParaRPr lang="en-US" altLang="ko-KR" sz="16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eaLnBrk="1" latinLnBrk="1" hangingPunct="1">
              <a:lnSpc>
                <a:spcPct val="150000"/>
              </a:lnSpc>
              <a:defRPr/>
            </a:pP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-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정규등록 각 학위과정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석사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,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박사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,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통합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) 12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학점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+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보충학점 추가 시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15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학점까지</a:t>
            </a:r>
            <a:endParaRPr lang="en-US" altLang="ko-KR" sz="14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eaLnBrk="1" latinLnBrk="1" hangingPunct="1">
              <a:lnSpc>
                <a:spcPct val="150000"/>
              </a:lnSpc>
              <a:defRPr/>
            </a:pP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-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각 학위과정 연구생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6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학점까지</a:t>
            </a:r>
            <a:endParaRPr lang="en-US" altLang="ko-KR" sz="14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eaLnBrk="1" latinLnBrk="1" hangingPunct="1">
              <a:lnSpc>
                <a:spcPct val="150000"/>
              </a:lnSpc>
              <a:defRPr/>
            </a:pPr>
            <a:endParaRPr lang="en-US" altLang="ko-KR" sz="16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eaLnBrk="1" latinLnBrk="1" hangingPunct="1">
              <a:lnSpc>
                <a:spcPct val="150000"/>
              </a:lnSpc>
              <a:defRPr/>
            </a:pPr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2. </a:t>
            </a:r>
            <a:r>
              <a:rPr lang="ko-KR" altLang="en-US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졸업에 필요한 </a:t>
            </a:r>
            <a:r>
              <a:rPr lang="ko-KR" altLang="en-US" sz="1600" b="1" dirty="0">
                <a:solidFill>
                  <a:srgbClr val="0874C2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총 학점의 </a:t>
            </a:r>
            <a:r>
              <a:rPr lang="en-US" altLang="ko-KR" sz="1600" b="1" dirty="0">
                <a:solidFill>
                  <a:srgbClr val="0874C2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1/2 </a:t>
            </a:r>
            <a:r>
              <a:rPr lang="ko-KR" altLang="en-US" sz="1600" b="1" dirty="0">
                <a:solidFill>
                  <a:srgbClr val="0874C2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이상을 소속학과에서 개설한 교과목 </a:t>
            </a:r>
            <a:r>
              <a:rPr lang="ko-KR" altLang="en-US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중에서 이수하여야 함</a:t>
            </a:r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.</a:t>
            </a:r>
          </a:p>
          <a:p>
            <a:pPr eaLnBrk="1" latinLnBrk="1" hangingPunct="1">
              <a:lnSpc>
                <a:spcPct val="150000"/>
              </a:lnSpc>
              <a:defRPr/>
            </a:pPr>
            <a:endParaRPr lang="en-US" altLang="ko-KR" sz="16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eaLnBrk="1" latinLnBrk="1" hangingPunct="1">
              <a:lnSpc>
                <a:spcPct val="150000"/>
              </a:lnSpc>
              <a:defRPr/>
            </a:pPr>
            <a:r>
              <a:rPr lang="en-US" altLang="ko-KR" sz="1600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3. </a:t>
            </a:r>
            <a:r>
              <a:rPr lang="ko-KR" altLang="en-US" sz="1600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종합시험에 합격한 석사과정 정규등록 학생에 한하여 논문세미나와 함께 </a:t>
            </a:r>
            <a:r>
              <a:rPr lang="en-US" altLang="ko-KR" sz="1600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1</a:t>
            </a:r>
            <a:r>
              <a:rPr lang="ko-KR" altLang="en-US" sz="1600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과목 수강신청이 가능함</a:t>
            </a:r>
            <a:r>
              <a:rPr lang="en-US" altLang="ko-KR" sz="1600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.</a:t>
            </a:r>
          </a:p>
          <a:p>
            <a:pPr eaLnBrk="1" latinLnBrk="1" hangingPunct="1">
              <a:lnSpc>
                <a:spcPct val="150000"/>
              </a:lnSpc>
              <a:defRPr/>
            </a:pPr>
            <a:r>
              <a:rPr lang="en-US" altLang="ko-KR" sz="1400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  (</a:t>
            </a:r>
            <a:r>
              <a:rPr lang="ko-KR" altLang="en-US" sz="1400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수료생은 교과목 수강신청 불가</a:t>
            </a:r>
            <a:r>
              <a:rPr lang="en-US" altLang="ko-KR" sz="1400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  <a:p>
            <a:pPr eaLnBrk="1" latinLnBrk="1" hangingPunct="1">
              <a:lnSpc>
                <a:spcPct val="150000"/>
              </a:lnSpc>
              <a:defRPr/>
            </a:pPr>
            <a:endParaRPr lang="en-US" altLang="ko-KR" sz="16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eaLnBrk="1" latinLnBrk="1" hangingPunct="1">
              <a:lnSpc>
                <a:spcPct val="150000"/>
              </a:lnSpc>
              <a:defRPr/>
            </a:pPr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4. </a:t>
            </a:r>
            <a:r>
              <a:rPr lang="ko-KR" altLang="en-US" sz="1600" b="1" dirty="0">
                <a:latin typeface="이화체" panose="02000300000000000000" pitchFamily="2" charset="-127"/>
                <a:ea typeface="이화체" panose="02000300000000000000" pitchFamily="2" charset="-127"/>
              </a:rPr>
              <a:t>연구윤리 교과목 필수 이수</a:t>
            </a:r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(2014</a:t>
            </a:r>
            <a:r>
              <a:rPr lang="ko-KR" altLang="en-US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학년도 대학원 신입생부터</a:t>
            </a:r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  <a:p>
            <a:pPr eaLnBrk="1" latinLnBrk="1" hangingPunct="1">
              <a:lnSpc>
                <a:spcPct val="150000"/>
              </a:lnSpc>
              <a:defRPr/>
            </a:pP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-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종합시험 응시 이전에 연구윤리 교과목 이수 완료 원칙으로 하며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, 2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학기 이내에  이수 완료를 권장함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.</a:t>
            </a:r>
          </a:p>
          <a:p>
            <a:pPr eaLnBrk="1" latinLnBrk="1" hangingPunct="1">
              <a:lnSpc>
                <a:spcPct val="150000"/>
              </a:lnSpc>
              <a:defRPr/>
            </a:pP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-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이수 방법은 제약산업학과 홈페이지 공지사항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“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연구윤리 교과목 수강안내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”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참고</a:t>
            </a:r>
            <a:endParaRPr lang="en-US" altLang="ko-KR" sz="14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eaLnBrk="1" latinLnBrk="1" hangingPunct="1">
              <a:lnSpc>
                <a:spcPct val="150000"/>
              </a:lnSpc>
              <a:defRPr/>
            </a:pPr>
            <a:r>
              <a:rPr lang="en-US" altLang="ko-KR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  * 2023-2</a:t>
            </a:r>
            <a:r>
              <a:rPr lang="ko-KR" altLang="en-US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학기부터 필수 연구윤리 교과목 </a:t>
            </a:r>
            <a:r>
              <a:rPr lang="en-US" altLang="ko-KR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2</a:t>
            </a:r>
            <a:r>
              <a:rPr lang="ko-KR" altLang="en-US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개 이수하여야 연구윤리 이수 인정</a:t>
            </a:r>
            <a:endParaRPr lang="en-US" altLang="ko-KR" sz="1400" dirty="0">
              <a:solidFill>
                <a:srgbClr val="FF0000"/>
              </a:solidFill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eaLnBrk="1" latinLnBrk="1" hangingPunct="1">
              <a:lnSpc>
                <a:spcPct val="150000"/>
              </a:lnSpc>
              <a:defRPr/>
            </a:pPr>
            <a:r>
              <a:rPr lang="en-US" altLang="ko-KR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    (</a:t>
            </a:r>
            <a:r>
              <a:rPr lang="ko-KR" altLang="en-US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필수교과목 </a:t>
            </a:r>
            <a:r>
              <a:rPr lang="en-US" altLang="ko-KR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: </a:t>
            </a:r>
            <a:r>
              <a:rPr lang="ko-KR" altLang="en-US" sz="1400" dirty="0" err="1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논문작성과연구윤리</a:t>
            </a:r>
            <a:r>
              <a:rPr lang="en-US" altLang="ko-KR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:</a:t>
            </a:r>
            <a:r>
              <a:rPr lang="ko-KR" altLang="en-US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연구부정행위예방 </a:t>
            </a:r>
            <a:r>
              <a:rPr lang="en-US" altLang="ko-KR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/ </a:t>
            </a:r>
            <a:r>
              <a:rPr lang="ko-KR" altLang="en-US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연구윤리 핵심 가이드</a:t>
            </a:r>
            <a:r>
              <a:rPr lang="en-US" altLang="ko-KR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  <a:endParaRPr lang="en-US" altLang="ko-KR" sz="1400" dirty="0"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900F7B51-DEA5-440A-9D61-E1E7C83ED9A8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3-4. </a:t>
            </a:r>
            <a:r>
              <a:rPr lang="ko-KR" altLang="en-US" sz="3600" dirty="0"/>
              <a:t>수강신청 유의사항</a:t>
            </a:r>
          </a:p>
        </p:txBody>
      </p:sp>
    </p:spTree>
    <p:extLst>
      <p:ext uri="{BB962C8B-B14F-4D97-AF65-F5344CB8AC3E}">
        <p14:creationId xmlns:p14="http://schemas.microsoft.com/office/powerpoint/2010/main" val="4234087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19</a:t>
            </a:fld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B3676C0-1F38-4648-AD6D-08D406047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822" y="899590"/>
            <a:ext cx="5738496" cy="53234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01C73B-A4C6-47B5-ABD0-36509576AC8D}"/>
              </a:ext>
            </a:extLst>
          </p:cNvPr>
          <p:cNvSpPr txBox="1"/>
          <p:nvPr/>
        </p:nvSpPr>
        <p:spPr>
          <a:xfrm>
            <a:off x="7460812" y="1003098"/>
            <a:ext cx="3906839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endParaRPr lang="en-US" altLang="ko-KR" sz="16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r>
              <a:rPr lang="ko-KR" altLang="en-US" sz="16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근거중심약학</a:t>
            </a:r>
            <a:r>
              <a:rPr lang="ko-KR" altLang="en-US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: </a:t>
            </a:r>
            <a:r>
              <a:rPr lang="ko-KR" altLang="en-US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서재경교수님 </a:t>
            </a:r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/ </a:t>
            </a:r>
            <a:r>
              <a:rPr lang="ko-KR" altLang="en-US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장수현 교수님</a:t>
            </a:r>
            <a:endParaRPr lang="en-US" altLang="ko-KR" sz="16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endParaRPr lang="en-US" altLang="ko-KR" sz="16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r>
              <a:rPr lang="ko-KR" altLang="en-US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신약개발론 </a:t>
            </a:r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: </a:t>
            </a:r>
            <a:r>
              <a:rPr lang="ko-KR" altLang="en-US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이선희 교수님</a:t>
            </a:r>
            <a:endParaRPr lang="en-US" altLang="ko-KR" sz="16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endParaRPr lang="ko-KR" altLang="en-US" sz="1600" dirty="0"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00A4E920-2541-4B4F-AD40-C20F68E1FDE4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3-5. 2025-1</a:t>
            </a:r>
            <a:r>
              <a:rPr lang="ko-KR" altLang="en-US" sz="3600" dirty="0"/>
              <a:t>학기 토요일 </a:t>
            </a:r>
            <a:r>
              <a:rPr lang="ko-KR" altLang="en-US" sz="3600" dirty="0" err="1"/>
              <a:t>블럭강의</a:t>
            </a:r>
            <a:r>
              <a:rPr lang="en-US" altLang="ko-KR" sz="3600" dirty="0"/>
              <a:t> </a:t>
            </a:r>
            <a:r>
              <a:rPr lang="ko-KR" altLang="en-US" sz="3600" dirty="0">
                <a:solidFill>
                  <a:srgbClr val="00B0F0"/>
                </a:solidFill>
              </a:rPr>
              <a:t>제약산업학과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71756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405537" y="334786"/>
            <a:ext cx="9544050" cy="679904"/>
          </a:xfrm>
        </p:spPr>
        <p:txBody>
          <a:bodyPr>
            <a:noAutofit/>
          </a:bodyPr>
          <a:lstStyle/>
          <a:p>
            <a:r>
              <a:rPr lang="ko-KR" altLang="en-US" sz="4800" dirty="0"/>
              <a:t>목차</a:t>
            </a:r>
            <a:r>
              <a:rPr lang="ko-KR" altLang="en-US" sz="4000" dirty="0"/>
              <a:t> 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idx="1"/>
          </p:nvPr>
        </p:nvSpPr>
        <p:spPr>
          <a:xfrm>
            <a:off x="838200" y="1280160"/>
            <a:ext cx="7686675" cy="4946904"/>
          </a:xfrm>
        </p:spPr>
        <p:txBody>
          <a:bodyPr>
            <a:noAutofit/>
          </a:bodyPr>
          <a:lstStyle/>
          <a:p>
            <a:pPr marL="603250" indent="-514350">
              <a:buAutoNum type="arabicPeriod"/>
            </a:pPr>
            <a:r>
              <a:rPr lang="ko-KR" altLang="en-US" dirty="0"/>
              <a:t>교육 목표 및 비전</a:t>
            </a:r>
            <a:endParaRPr lang="en-US" altLang="ko-KR" dirty="0"/>
          </a:p>
          <a:p>
            <a:pPr marL="603250" indent="-514350">
              <a:buAutoNum type="arabicPeriod"/>
            </a:pPr>
            <a:r>
              <a:rPr lang="en-US" altLang="ko-KR" dirty="0"/>
              <a:t>2025</a:t>
            </a:r>
            <a:r>
              <a:rPr lang="ko-KR" altLang="en-US" dirty="0"/>
              <a:t>학년도 </a:t>
            </a:r>
            <a:r>
              <a:rPr lang="en-US" altLang="ko-KR" dirty="0"/>
              <a:t>1</a:t>
            </a:r>
            <a:r>
              <a:rPr lang="ko-KR" altLang="en-US" dirty="0"/>
              <a:t>학기 학사일정</a:t>
            </a:r>
            <a:endParaRPr lang="en-US" altLang="ko-KR" dirty="0"/>
          </a:p>
          <a:p>
            <a:pPr marL="603250" indent="-514350">
              <a:buAutoNum type="arabicPeriod"/>
            </a:pPr>
            <a:r>
              <a:rPr lang="ko-KR" altLang="en-US" dirty="0"/>
              <a:t>학사안내</a:t>
            </a:r>
            <a:endParaRPr lang="en-US" altLang="ko-KR" dirty="0"/>
          </a:p>
          <a:p>
            <a:pPr marL="603250" indent="-514350">
              <a:buAutoNum type="arabicPeriod"/>
            </a:pPr>
            <a:r>
              <a:rPr lang="ko-KR" altLang="en-US" dirty="0"/>
              <a:t>졸업자격기준</a:t>
            </a:r>
            <a:endParaRPr lang="en-US" altLang="ko-KR" dirty="0"/>
          </a:p>
          <a:p>
            <a:pPr marL="603250" indent="-514350">
              <a:buAutoNum type="arabicPeriod"/>
            </a:pPr>
            <a:r>
              <a:rPr lang="ko-KR" altLang="en-US" dirty="0"/>
              <a:t>장학금</a:t>
            </a:r>
            <a:endParaRPr lang="en-US" altLang="ko-KR" dirty="0"/>
          </a:p>
          <a:p>
            <a:pPr marL="603250" indent="-514350">
              <a:buAutoNum type="arabicPeriod"/>
            </a:pPr>
            <a:r>
              <a:rPr lang="ko-KR" altLang="en-US" dirty="0"/>
              <a:t>교수소개</a:t>
            </a:r>
            <a:endParaRPr lang="en-US" altLang="ko-KR" dirty="0"/>
          </a:p>
          <a:p>
            <a:pPr marL="603250" indent="-514350">
              <a:buAutoNum type="arabicPeriod"/>
            </a:pPr>
            <a:r>
              <a:rPr lang="ko-KR" altLang="en-US" dirty="0"/>
              <a:t>기타 안내 및 </a:t>
            </a:r>
            <a:r>
              <a:rPr lang="en-US" altLang="ko-KR" dirty="0"/>
              <a:t>Q&amp;A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3368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20</a:t>
            </a:fld>
            <a:endParaRPr lang="ko-KR" altLang="en-US" dirty="0"/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00A4E920-2541-4B4F-AD40-C20F68E1FDE4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3-6. 2025-1</a:t>
            </a:r>
            <a:r>
              <a:rPr lang="ko-KR" altLang="en-US" sz="3600" dirty="0"/>
              <a:t>학기 </a:t>
            </a:r>
            <a:r>
              <a:rPr lang="en-US" altLang="ko-KR" sz="3600" dirty="0"/>
              <a:t>‘</a:t>
            </a:r>
            <a:r>
              <a:rPr lang="ko-KR" altLang="en-US" sz="3600" dirty="0" err="1"/>
              <a:t>신약개발세미나및실습</a:t>
            </a:r>
            <a:r>
              <a:rPr lang="en-US" altLang="ko-KR" sz="3600" dirty="0"/>
              <a:t>’</a:t>
            </a:r>
            <a:endParaRPr lang="ko-KR" alt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933F10-FBA5-4F37-A535-2FA377537AF6}"/>
              </a:ext>
            </a:extLst>
          </p:cNvPr>
          <p:cNvSpPr txBox="1"/>
          <p:nvPr/>
        </p:nvSpPr>
        <p:spPr>
          <a:xfrm>
            <a:off x="1219200" y="1481544"/>
            <a:ext cx="9753600" cy="44135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o-KR" altLang="en-US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담당 </a:t>
            </a:r>
            <a:r>
              <a:rPr lang="en-US" altLang="ko-KR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: </a:t>
            </a:r>
            <a:r>
              <a:rPr lang="ko-KR" altLang="en-US" sz="24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신동해</a:t>
            </a:r>
            <a:r>
              <a:rPr lang="en-US" altLang="ko-KR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lang="ko-KR" altLang="en-US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교수님</a:t>
            </a:r>
            <a:r>
              <a:rPr lang="en-US" altLang="ko-KR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/</a:t>
            </a:r>
            <a:r>
              <a:rPr lang="ko-KR" altLang="en-US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이기현 교수님</a:t>
            </a:r>
            <a:endParaRPr lang="en-US" altLang="ko-KR" sz="24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o-KR" altLang="en-US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개강 </a:t>
            </a:r>
            <a:r>
              <a:rPr lang="en-US" altLang="ko-KR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: 3</a:t>
            </a:r>
            <a:r>
              <a:rPr lang="ko-KR" altLang="en-US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월 </a:t>
            </a:r>
            <a:r>
              <a:rPr lang="en-US" altLang="ko-KR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6</a:t>
            </a:r>
            <a:r>
              <a:rPr lang="ko-KR" altLang="en-US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일</a:t>
            </a:r>
            <a:r>
              <a:rPr lang="en-US" altLang="ko-KR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목</a:t>
            </a:r>
            <a:r>
              <a:rPr lang="en-US" altLang="ko-KR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) 7-8</a:t>
            </a:r>
            <a:r>
              <a:rPr lang="ko-KR" altLang="en-US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교시</a:t>
            </a:r>
            <a:r>
              <a:rPr lang="en-US" altLang="ko-KR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(17</a:t>
            </a:r>
            <a:r>
              <a:rPr lang="ko-KR" altLang="en-US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시</a:t>
            </a:r>
            <a:r>
              <a:rPr lang="en-US" altLang="ko-KR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~)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o-KR" altLang="en-US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제약산업학과에 한하여  </a:t>
            </a:r>
            <a:r>
              <a:rPr lang="en-US" altLang="ko-KR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ZOOM </a:t>
            </a:r>
            <a:r>
              <a:rPr lang="ko-KR" altLang="en-US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온라인 수강 신청 가능</a:t>
            </a:r>
            <a:endParaRPr lang="en-US" altLang="ko-KR" sz="24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altLang="ko-KR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3/6(</a:t>
            </a:r>
            <a:r>
              <a:rPr lang="ko-KR" altLang="en-US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목</a:t>
            </a:r>
            <a:r>
              <a:rPr lang="en-US" altLang="ko-KR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) </a:t>
            </a:r>
            <a:r>
              <a:rPr lang="ko-KR" altLang="en-US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개강 </a:t>
            </a:r>
            <a:r>
              <a:rPr lang="en-US" altLang="ko-KR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OT </a:t>
            </a:r>
            <a:r>
              <a:rPr lang="ko-KR" altLang="en-US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진행 후</a:t>
            </a:r>
            <a:r>
              <a:rPr lang="en-US" altLang="ko-KR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, 17:30</a:t>
            </a:r>
            <a:r>
              <a:rPr lang="ko-KR" altLang="en-US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부터 안전팀에서 안전교육이 진행됩니다</a:t>
            </a:r>
            <a:r>
              <a:rPr lang="en-US" altLang="ko-KR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. ‘</a:t>
            </a:r>
            <a:r>
              <a:rPr lang="ko-KR" altLang="en-US" sz="24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신약개발세미나및실습</a:t>
            </a:r>
            <a:r>
              <a:rPr lang="en-US" altLang="ko-KR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’ </a:t>
            </a:r>
            <a:r>
              <a:rPr lang="ko-KR" altLang="en-US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수강신청을 하지 않은 신입생들도 모두 참석하여 교육 이수 하시기 바랍니다</a:t>
            </a:r>
            <a:r>
              <a:rPr lang="en-US" altLang="ko-KR" sz="2400" dirty="0">
                <a:latin typeface="이화체" panose="02000300000000000000" pitchFamily="2" charset="-127"/>
                <a:ea typeface="이화체" panose="02000300000000000000" pitchFamily="2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6994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 bwMode="auto">
          <a:xfrm>
            <a:off x="763555" y="864604"/>
            <a:ext cx="10856945" cy="539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239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ko-KR" altLang="en-US" sz="2000" b="1" dirty="0">
                <a:latin typeface="이화체" panose="02000300000000000000" pitchFamily="2" charset="-127"/>
                <a:ea typeface="이화체" panose="02000300000000000000" pitchFamily="2" charset="-127"/>
              </a:rPr>
              <a:t>공인된 시험에서 일정 점수 이상을 취득한 경우</a:t>
            </a:r>
            <a:endParaRPr kumimoji="0" lang="en-US" altLang="ko-KR" sz="2400" b="1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609600" indent="-609600" defTabSz="914239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kumimoji="0"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- 1</a:t>
            </a:r>
            <a:r>
              <a:rPr kumimoji="0"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학기부터 </a:t>
            </a:r>
            <a:r>
              <a:rPr kumimoji="0" lang="ko-KR" altLang="en-US" sz="1400" u="sng" dirty="0">
                <a:latin typeface="이화체" panose="02000300000000000000" pitchFamily="2" charset="-127"/>
                <a:ea typeface="이화체" panose="02000300000000000000" pitchFamily="2" charset="-127"/>
              </a:rPr>
              <a:t>학위청구논문 심사 이전</a:t>
            </a:r>
            <a:r>
              <a:rPr kumimoji="0"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까지 응시 가능</a:t>
            </a:r>
            <a:endParaRPr kumimoji="0" lang="en-US" altLang="ko-KR" sz="14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609600" indent="-609600" defTabSz="914239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-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가급적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1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학기 </a:t>
            </a:r>
            <a:r>
              <a:rPr lang="ko-KR" altLang="en-US" sz="14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제출기간에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내는 것을 권장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14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입학시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제출한 성적도 인정 가능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  <a:endParaRPr kumimoji="0" lang="en-US" altLang="ko-KR" sz="14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609600" indent="-609600" defTabSz="914239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kumimoji="0" lang="en-US" altLang="ko-KR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     (</a:t>
            </a:r>
            <a:r>
              <a:rPr kumimoji="0" lang="ko-KR" altLang="en-US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학위논문 심사 학기 내 </a:t>
            </a:r>
            <a:r>
              <a:rPr kumimoji="0" lang="ko-KR" altLang="en-US" sz="1400" dirty="0" err="1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공인어학</a:t>
            </a:r>
            <a:r>
              <a:rPr kumimoji="0" lang="ko-KR" altLang="en-US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성적표 제출기한까지 제출 가능</a:t>
            </a:r>
            <a:r>
              <a:rPr kumimoji="0" lang="en-US" altLang="ko-KR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. </a:t>
            </a:r>
            <a:r>
              <a:rPr kumimoji="0" lang="ko-KR" altLang="en-US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심사일 이전 </a:t>
            </a:r>
            <a:r>
              <a:rPr kumimoji="0" lang="en-US" altLang="ko-KR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X)</a:t>
            </a:r>
          </a:p>
          <a:p>
            <a:pPr marL="609600" indent="-609600" defTabSz="914239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altLang="ko-KR" sz="1400" b="1" dirty="0">
                <a:latin typeface="이화체" panose="02000300000000000000" pitchFamily="2" charset="-127"/>
                <a:ea typeface="이화체" panose="02000300000000000000" pitchFamily="2" charset="-127"/>
              </a:rPr>
              <a:t>    - </a:t>
            </a:r>
            <a:r>
              <a:rPr lang="ko-KR" altLang="en-US" sz="1400" b="1" dirty="0">
                <a:latin typeface="이화체" panose="02000300000000000000" pitchFamily="2" charset="-127"/>
                <a:ea typeface="이화체" panose="02000300000000000000" pitchFamily="2" charset="-127"/>
              </a:rPr>
              <a:t>기준 점수</a:t>
            </a:r>
            <a:r>
              <a:rPr kumimoji="0" lang="en-US" altLang="ko-KR" sz="1400" b="1" dirty="0">
                <a:latin typeface="이화체" panose="02000300000000000000" pitchFamily="2" charset="-127"/>
                <a:ea typeface="이화체" panose="02000300000000000000" pitchFamily="2" charset="-127"/>
              </a:rPr>
              <a:t>    </a:t>
            </a:r>
          </a:p>
          <a:p>
            <a:pPr marL="609600" indent="-609600" defTabSz="914239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kumimoji="0"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  * </a:t>
            </a:r>
            <a:r>
              <a:rPr kumimoji="0" lang="en-US" altLang="ko-KR" sz="14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TOEFL</a:t>
            </a:r>
            <a:r>
              <a:rPr kumimoji="0"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</a:t>
            </a:r>
            <a:r>
              <a:rPr kumimoji="0" lang="en-US" altLang="ko-KR" sz="14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IBT</a:t>
            </a:r>
            <a:r>
              <a:rPr kumimoji="0"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61 </a:t>
            </a:r>
            <a:r>
              <a:rPr kumimoji="0"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이상</a:t>
            </a:r>
            <a:r>
              <a:rPr kumimoji="0"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/ PBT 500</a:t>
            </a:r>
            <a:r>
              <a:rPr kumimoji="0"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점 이상</a:t>
            </a:r>
            <a:r>
              <a:rPr kumimoji="0"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/ CBT </a:t>
            </a:r>
            <a:r>
              <a:rPr kumimoji="0"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기준 </a:t>
            </a:r>
            <a:r>
              <a:rPr kumimoji="0"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173 </a:t>
            </a:r>
            <a:r>
              <a:rPr kumimoji="0"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이상</a:t>
            </a:r>
            <a:endParaRPr kumimoji="0" lang="en-US" altLang="ko-KR" sz="14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609600" indent="-609600" defTabSz="914239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kumimoji="0"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  * TOEIC  585</a:t>
            </a:r>
            <a:r>
              <a:rPr kumimoji="0"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점 이상</a:t>
            </a:r>
            <a:endParaRPr kumimoji="0" lang="en-US" altLang="ko-KR" sz="14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609600" indent="-609600" defTabSz="914239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kumimoji="0"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  * New TEPS 251</a:t>
            </a:r>
            <a:r>
              <a:rPr kumimoji="0"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점 이상</a:t>
            </a:r>
            <a:endParaRPr kumimoji="0" lang="en-US" altLang="ko-KR" sz="14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609600" indent="-609600" defTabSz="914239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kumimoji="0"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  * </a:t>
            </a:r>
            <a:r>
              <a:rPr kumimoji="0" lang="en-US" altLang="ko-KR" sz="14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IELTS</a:t>
            </a:r>
            <a:r>
              <a:rPr kumimoji="0"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5.5 </a:t>
            </a:r>
            <a:r>
              <a:rPr kumimoji="0"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이상</a:t>
            </a:r>
            <a:r>
              <a:rPr kumimoji="0"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</a:t>
            </a:r>
          </a:p>
          <a:p>
            <a:pPr marL="609600" indent="-609600" defTabSz="914239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kumimoji="0"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-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외국인 학생</a:t>
            </a:r>
            <a:r>
              <a:rPr kumimoji="0"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: </a:t>
            </a:r>
            <a:r>
              <a:rPr kumimoji="0" lang="ko-KR" altLang="en-US" sz="14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한국어시험</a:t>
            </a:r>
            <a:r>
              <a:rPr kumimoji="0"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가능 </a:t>
            </a:r>
            <a:r>
              <a:rPr kumimoji="0"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kumimoji="0" lang="en-US" altLang="ko-KR" sz="14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TOPIK</a:t>
            </a:r>
            <a:r>
              <a:rPr kumimoji="0"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5</a:t>
            </a:r>
            <a:r>
              <a:rPr kumimoji="0"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등급</a:t>
            </a:r>
            <a:r>
              <a:rPr kumimoji="0"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  <a:p>
            <a:pPr marL="609600" indent="-609600" defTabSz="914239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Arial" charset="0"/>
              <a:buNone/>
              <a:defRPr/>
            </a:pPr>
            <a:endParaRPr kumimoji="0" lang="en-US" altLang="ko-KR" sz="3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342900" indent="-342900" defTabSz="914239" eaLnBrk="1" fontAlgn="auto" latinLnBrk="1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ko-KR" altLang="en-US" sz="2000" b="1" dirty="0">
                <a:latin typeface="이화체" panose="02000300000000000000" pitchFamily="2" charset="-127"/>
                <a:ea typeface="이화체" panose="02000300000000000000" pitchFamily="2" charset="-127"/>
              </a:rPr>
              <a:t>언어교육원 </a:t>
            </a:r>
            <a:r>
              <a:rPr kumimoji="0" lang="en-US" altLang="ko-KR" sz="2000" b="1" dirty="0">
                <a:latin typeface="이화체" panose="02000300000000000000" pitchFamily="2" charset="-127"/>
                <a:ea typeface="이화체" panose="02000300000000000000" pitchFamily="2" charset="-127"/>
              </a:rPr>
              <a:t>‘</a:t>
            </a:r>
            <a:r>
              <a:rPr kumimoji="0" lang="ko-KR" altLang="en-US" sz="2000" b="1" dirty="0">
                <a:latin typeface="이화체" panose="02000300000000000000" pitchFamily="2" charset="-127"/>
                <a:ea typeface="이화체" panose="02000300000000000000" pitchFamily="2" charset="-127"/>
              </a:rPr>
              <a:t>대학원 영어특강</a:t>
            </a:r>
            <a:r>
              <a:rPr kumimoji="0" lang="en-US" altLang="ko-KR" sz="2000" b="1" dirty="0">
                <a:latin typeface="이화체" panose="02000300000000000000" pitchFamily="2" charset="-127"/>
                <a:ea typeface="이화체" panose="02000300000000000000" pitchFamily="2" charset="-127"/>
              </a:rPr>
              <a:t>’</a:t>
            </a:r>
            <a:r>
              <a:rPr kumimoji="0" lang="ko-KR" altLang="en-US" sz="2000" b="1" dirty="0">
                <a:latin typeface="이화체" panose="02000300000000000000" pitchFamily="2" charset="-127"/>
                <a:ea typeface="이화체" panose="02000300000000000000" pitchFamily="2" charset="-127"/>
              </a:rPr>
              <a:t> 수강 및 </a:t>
            </a:r>
            <a:r>
              <a:rPr kumimoji="0" lang="ko-KR" altLang="en-US" sz="2000" b="1" dirty="0" err="1">
                <a:latin typeface="이화체" panose="02000300000000000000" pitchFamily="2" charset="-127"/>
                <a:ea typeface="이화체" panose="02000300000000000000" pitchFamily="2" charset="-127"/>
              </a:rPr>
              <a:t>평가시험</a:t>
            </a:r>
            <a:r>
              <a:rPr kumimoji="0" lang="ko-KR" altLang="en-US" sz="2000" b="1" dirty="0">
                <a:latin typeface="이화체" panose="02000300000000000000" pitchFamily="2" charset="-127"/>
                <a:ea typeface="이화체" panose="02000300000000000000" pitchFamily="2" charset="-127"/>
              </a:rPr>
              <a:t> 통과</a:t>
            </a:r>
          </a:p>
          <a:p>
            <a:pPr marL="609600" indent="-609600" defTabSz="914239" eaLnBrk="1" latinLnBrk="1" hangingPunct="1">
              <a:lnSpc>
                <a:spcPct val="150000"/>
              </a:lnSpc>
              <a:spcBef>
                <a:spcPts val="600"/>
              </a:spcBef>
              <a:buClr>
                <a:srgbClr val="4F6228"/>
              </a:buClr>
              <a:defRPr/>
            </a:pPr>
            <a:r>
              <a:rPr kumimoji="0" lang="ko-KR" altLang="en-US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    </a:t>
            </a:r>
            <a:r>
              <a:rPr kumimoji="0"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-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대학원 </a:t>
            </a:r>
            <a:r>
              <a:rPr lang="ko-KR" altLang="en-US" sz="14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영어특강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프로그램 수강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전체 수업일수의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4/5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이상 출석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),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endParaRPr lang="en-US" altLang="ko-KR" sz="14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609600" indent="-609600" defTabSz="914239" eaLnBrk="1" latinLnBrk="1" hangingPunct="1">
              <a:lnSpc>
                <a:spcPct val="150000"/>
              </a:lnSpc>
              <a:spcBef>
                <a:spcPts val="600"/>
              </a:spcBef>
              <a:buClr>
                <a:srgbClr val="4F6228"/>
              </a:buClr>
              <a:defRPr/>
            </a:pP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</a:t>
            </a:r>
            <a:r>
              <a:rPr lang="ko-KR" altLang="en-US" sz="14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평가시험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신청기간 내에 시험 신청 후 시험 응시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통과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: </a:t>
            </a:r>
            <a:r>
              <a:rPr kumimoji="0"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일정 점수 이상</a:t>
            </a:r>
            <a:r>
              <a:rPr kumimoji="0"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kumimoji="0"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상대평가</a:t>
            </a:r>
            <a:r>
              <a:rPr kumimoji="0"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))</a:t>
            </a:r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5BA9416B-7148-45D3-A654-7BA20B7E9A8E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4-1. </a:t>
            </a:r>
            <a:r>
              <a:rPr lang="ko-KR" altLang="en-US" sz="3600" dirty="0"/>
              <a:t>졸업자격기준 </a:t>
            </a:r>
            <a:r>
              <a:rPr lang="en-US" altLang="ko-KR" sz="3600" dirty="0"/>
              <a:t>(</a:t>
            </a:r>
            <a:r>
              <a:rPr lang="ko-KR" altLang="en-US" sz="3600" dirty="0"/>
              <a:t>영어시험</a:t>
            </a:r>
            <a:r>
              <a:rPr lang="en-US" altLang="ko-KR" sz="3600" dirty="0"/>
              <a:t>)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145852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22</a:t>
            </a:fld>
            <a:endParaRPr lang="ko-KR" altLang="en-US" dirty="0"/>
          </a:p>
        </p:txBody>
      </p:sp>
      <p:graphicFrame>
        <p:nvGraphicFramePr>
          <p:cNvPr id="7" name="내용 개체 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0098733"/>
              </p:ext>
            </p:extLst>
          </p:nvPr>
        </p:nvGraphicFramePr>
        <p:xfrm>
          <a:off x="1134545" y="852086"/>
          <a:ext cx="10144610" cy="4062540"/>
        </p:xfrm>
        <a:graphic>
          <a:graphicData uri="http://schemas.openxmlformats.org/drawingml/2006/table">
            <a:tbl>
              <a:tblPr firstRow="1" bandRow="1"/>
              <a:tblGrid>
                <a:gridCol w="1161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6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9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66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513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구분</a:t>
                      </a:r>
                    </a:p>
                  </a:txBody>
                  <a:tcPr marT="45729" marB="4572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석사학위과정</a:t>
                      </a:r>
                    </a:p>
                  </a:txBody>
                  <a:tcPr marT="45729" marB="4572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박사학위과정</a:t>
                      </a:r>
                    </a:p>
                  </a:txBody>
                  <a:tcPr marT="45729" marB="4572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통합과정</a:t>
                      </a:r>
                    </a:p>
                  </a:txBody>
                  <a:tcPr marT="45729" marB="4572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723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응시자격</a:t>
                      </a:r>
                    </a:p>
                  </a:txBody>
                  <a:tcPr marT="45729" marB="4572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- 3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 이상</a:t>
                      </a:r>
                      <a:endParaRPr lang="en-US" altLang="ko-KR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- </a:t>
                      </a:r>
                      <a:r>
                        <a:rPr lang="ko-KR" altLang="en-US" sz="1400" dirty="0" err="1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수료학점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전공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24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 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취득</a:t>
                      </a:r>
                      <a:r>
                        <a:rPr lang="en-US" altLang="ko-KR" sz="1400" baseline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     </a:t>
                      </a: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 했거나 취득하는 학기</a:t>
                      </a:r>
                    </a:p>
                  </a:txBody>
                  <a:tcPr marT="45729" marB="4572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- 3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 이상</a:t>
                      </a:r>
                      <a:endParaRPr lang="en-US" altLang="ko-KR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- </a:t>
                      </a:r>
                      <a:r>
                        <a:rPr lang="ko-KR" altLang="en-US" sz="1400" dirty="0" err="1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수료학점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전공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36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 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취득</a:t>
                      </a:r>
                      <a:endParaRPr lang="en-US" altLang="ko-KR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 했거나 취득하는 학기</a:t>
                      </a:r>
                    </a:p>
                  </a:txBody>
                  <a:tcPr marT="45729" marB="4572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40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- 3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 이상</a:t>
                      </a:r>
                      <a:endParaRPr lang="en-US" altLang="ko-KR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40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- </a:t>
                      </a:r>
                      <a:r>
                        <a:rPr lang="ko-KR" altLang="en-US" sz="140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수료학점</a:t>
                      </a:r>
                      <a:r>
                        <a:rPr lang="en-US" altLang="ko-KR" sz="140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40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전공</a:t>
                      </a:r>
                      <a:r>
                        <a:rPr lang="en-US" altLang="ko-KR" sz="140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60</a:t>
                      </a:r>
                      <a:r>
                        <a:rPr lang="ko-KR" altLang="en-US" sz="140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</a:t>
                      </a:r>
                      <a:r>
                        <a:rPr lang="en-US" altLang="ko-KR" sz="140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 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취득</a:t>
                      </a:r>
                      <a:endParaRPr lang="en-US" altLang="ko-KR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ko-KR" altLang="en-US" sz="140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 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했거나 취득하는 학기</a:t>
                      </a:r>
                    </a:p>
                  </a:txBody>
                  <a:tcPr marT="45729" marB="4572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82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시험과목</a:t>
                      </a:r>
                    </a:p>
                  </a:txBody>
                  <a:tcPr marT="45729" marB="4572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400" dirty="0" err="1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핵심과목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중 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과목 선택 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+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수강과목 중 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과목 선택</a:t>
                      </a:r>
                    </a:p>
                  </a:txBody>
                  <a:tcPr marT="45729" marB="4572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400" dirty="0" err="1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핵심과목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중 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과목 선택 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+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수강과목 중 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2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과목 선택</a:t>
                      </a:r>
                    </a:p>
                  </a:txBody>
                  <a:tcPr marT="45729" marB="4572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err="1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핵심과목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중 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2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과목 선택 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+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수강과목 중 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과목 선택</a:t>
                      </a:r>
                    </a:p>
                  </a:txBody>
                  <a:tcPr marT="45729" marB="4572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82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실시시기</a:t>
                      </a:r>
                    </a:p>
                  </a:txBody>
                  <a:tcPr marT="45729" marB="4572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6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월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 12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월 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*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구체적인 시험일은 추후공지</a:t>
                      </a:r>
                    </a:p>
                  </a:txBody>
                  <a:tcPr marT="45729" marB="4572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32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합격점수</a:t>
                      </a:r>
                    </a:p>
                  </a:txBody>
                  <a:tcPr marT="45729" marB="4572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70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점 이상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(100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점 만점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</a:txBody>
                  <a:tcPr marT="45729" marB="4572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918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재시험</a:t>
                      </a:r>
                    </a:p>
                  </a:txBody>
                  <a:tcPr marT="45729" marB="4572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- 50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점 이상인 자는 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회에 한해 재시험 가능</a:t>
                      </a:r>
                      <a:endParaRPr lang="en-US" altLang="ko-KR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- 50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점 미만은 재시험 응시자격 없고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 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졸업이 한 학기 연기됨</a:t>
                      </a:r>
                    </a:p>
                  </a:txBody>
                  <a:tcPr marT="45729" marB="4572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직사각형 4"/>
          <p:cNvSpPr>
            <a:spLocks noChangeArrowheads="1"/>
          </p:cNvSpPr>
          <p:nvPr/>
        </p:nvSpPr>
        <p:spPr bwMode="auto">
          <a:xfrm>
            <a:off x="1062771" y="4965426"/>
            <a:ext cx="10216384" cy="134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※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논문세미나는 종합시험에 합격한 다음 학기부터 수강 가능</a:t>
            </a:r>
            <a:r>
              <a:rPr lang="en-US" altLang="ko-KR" sz="1400" b="1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   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ko-KR" sz="1400" b="1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※ </a:t>
            </a:r>
            <a:r>
              <a:rPr lang="ko-KR" altLang="en-US" sz="1400" b="1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통합과정 자격시험</a:t>
            </a:r>
            <a:endParaRPr lang="ko-KR" altLang="en-US" sz="1400" dirty="0">
              <a:solidFill>
                <a:srgbClr val="FF0000"/>
              </a:solidFill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-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통합과정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3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학기 이상 등록하고 </a:t>
            </a:r>
            <a:r>
              <a:rPr lang="ko-KR" altLang="en-US" sz="14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전공학점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24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학점 취득하였거나 취득하는 학기부터 입학 후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4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학기까지 응시 가능</a:t>
            </a:r>
            <a:endParaRPr lang="en-US" altLang="ko-KR" sz="14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ko-KR" sz="1400" b="1" dirty="0">
                <a:latin typeface="이화체" panose="02000300000000000000" pitchFamily="2" charset="-127"/>
                <a:ea typeface="이화체" panose="02000300000000000000" pitchFamily="2" charset="-127"/>
              </a:rPr>
              <a:t>  </a:t>
            </a:r>
            <a:r>
              <a:rPr lang="ko-KR" altLang="en-US" sz="1400" b="1" dirty="0"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lang="en-US" altLang="ko-KR" sz="1400" b="1" u="sng" dirty="0"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1400" b="1" u="sng" dirty="0">
                <a:latin typeface="이화체" panose="02000300000000000000" pitchFamily="2" charset="-127"/>
                <a:ea typeface="이화체" panose="02000300000000000000" pitchFamily="2" charset="-127"/>
              </a:rPr>
              <a:t>반드시 </a:t>
            </a:r>
            <a:r>
              <a:rPr lang="en-US" altLang="ko-KR" sz="1400" b="1" u="sng" dirty="0">
                <a:latin typeface="이화체" panose="02000300000000000000" pitchFamily="2" charset="-127"/>
                <a:ea typeface="이화체" panose="02000300000000000000" pitchFamily="2" charset="-127"/>
              </a:rPr>
              <a:t>4</a:t>
            </a:r>
            <a:r>
              <a:rPr lang="ko-KR" altLang="en-US" sz="1400" b="1" u="sng" dirty="0">
                <a:latin typeface="이화체" panose="02000300000000000000" pitchFamily="2" charset="-127"/>
                <a:ea typeface="이화체" panose="02000300000000000000" pitchFamily="2" charset="-127"/>
              </a:rPr>
              <a:t>학기 이내에 합격하여야 함</a:t>
            </a:r>
            <a:r>
              <a:rPr lang="en-US" altLang="ko-KR" sz="1400" b="1" u="sng" dirty="0"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  <a:endParaRPr lang="ko-KR" altLang="en-US" sz="1400" b="1" u="sng" dirty="0"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7B8E6E6A-86DD-49CD-9197-17597BBFB90A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4-2. </a:t>
            </a:r>
            <a:r>
              <a:rPr lang="ko-KR" altLang="en-US" sz="3600" dirty="0"/>
              <a:t>졸업자격기준 </a:t>
            </a:r>
            <a:r>
              <a:rPr lang="en-US" altLang="ko-KR" sz="3600" dirty="0"/>
              <a:t>(</a:t>
            </a:r>
            <a:r>
              <a:rPr lang="ko-KR" altLang="en-US" sz="3600" dirty="0"/>
              <a:t>종합시험</a:t>
            </a:r>
            <a:r>
              <a:rPr lang="en-US" altLang="ko-KR" sz="3600" dirty="0"/>
              <a:t>)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095128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23</a:t>
            </a:fld>
            <a:endParaRPr lang="ko-KR" altLang="en-US" dirty="0"/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763555" y="991604"/>
            <a:ext cx="11205706" cy="556159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39" eaLnBrk="1" fontAlgn="auto" hangingPunct="1">
              <a:lnSpc>
                <a:spcPct val="150000"/>
              </a:lnSpc>
              <a:spcAft>
                <a:spcPts val="1200"/>
              </a:spcAft>
              <a:buClr>
                <a:schemeClr val="tx1"/>
              </a:buClr>
              <a:buFont typeface="Arial" charset="0"/>
              <a:buAutoNum type="arabicPeriod"/>
              <a:defRPr/>
            </a:pPr>
            <a:r>
              <a:rPr lang="ko-KR" altLang="en-US" sz="1600" b="1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학위과정 수료에 필요한 학점</a:t>
            </a:r>
            <a:r>
              <a:rPr lang="ko-KR" altLang="en-US" sz="1600" b="1" dirty="0">
                <a:latin typeface="이화체" panose="02000300000000000000" pitchFamily="2" charset="-127"/>
                <a:ea typeface="이화체" panose="02000300000000000000" pitchFamily="2" charset="-127"/>
              </a:rPr>
              <a:t>을 모두 취득한 자 </a:t>
            </a:r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석사</a:t>
            </a:r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: 24</a:t>
            </a:r>
            <a:r>
              <a:rPr lang="ko-KR" altLang="en-US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학점 </a:t>
            </a:r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/ </a:t>
            </a:r>
            <a:r>
              <a:rPr lang="ko-KR" altLang="en-US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박사</a:t>
            </a:r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: 36</a:t>
            </a:r>
            <a:r>
              <a:rPr lang="ko-KR" altLang="en-US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학점 </a:t>
            </a:r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/ </a:t>
            </a:r>
            <a:r>
              <a:rPr lang="ko-KR" altLang="en-US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통합</a:t>
            </a:r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: 60</a:t>
            </a:r>
            <a:r>
              <a:rPr lang="ko-KR" altLang="en-US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학점</a:t>
            </a:r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  <a:p>
            <a:pPr marL="342839" indent="-342839" defTabSz="914239">
              <a:lnSpc>
                <a:spcPct val="150000"/>
              </a:lnSpc>
              <a:spcAft>
                <a:spcPts val="1200"/>
              </a:spcAft>
              <a:buClr>
                <a:schemeClr val="tx1"/>
              </a:buClr>
              <a:buFont typeface="Arial" charset="0"/>
              <a:buNone/>
              <a:defRPr/>
            </a:pP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-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졸업에 필요한 총 학점의 </a:t>
            </a:r>
            <a:r>
              <a:rPr lang="en-US" altLang="ko-KR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1/2 </a:t>
            </a:r>
            <a:r>
              <a:rPr lang="ko-KR" altLang="en-US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이상을 </a:t>
            </a:r>
            <a:r>
              <a:rPr lang="ko-KR" altLang="en-US" sz="14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소속학과에서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개설한 교과목 중에서 이수하여야 함</a:t>
            </a:r>
            <a:endParaRPr lang="en-US" altLang="ko-KR" sz="14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342839" indent="-342839" defTabSz="914239" eaLnBrk="1" fontAlgn="auto" hangingPunct="1">
              <a:lnSpc>
                <a:spcPct val="150000"/>
              </a:lnSpc>
              <a:spcAft>
                <a:spcPts val="1200"/>
              </a:spcAft>
              <a:buClr>
                <a:schemeClr val="tx1"/>
              </a:buClr>
              <a:buFont typeface="Arial" charset="0"/>
              <a:buNone/>
              <a:defRPr/>
            </a:pPr>
            <a:r>
              <a:rPr lang="en-US" altLang="ko-KR" sz="1600" b="1" dirty="0">
                <a:latin typeface="이화체" panose="02000300000000000000" pitchFamily="2" charset="-127"/>
                <a:ea typeface="이화체" panose="02000300000000000000" pitchFamily="2" charset="-127"/>
              </a:rPr>
              <a:t>2. </a:t>
            </a:r>
            <a:r>
              <a:rPr lang="ko-KR" altLang="en-US" sz="1600" b="1" dirty="0" err="1">
                <a:latin typeface="이화체" panose="02000300000000000000" pitchFamily="2" charset="-127"/>
                <a:ea typeface="이화체" panose="02000300000000000000" pitchFamily="2" charset="-127"/>
              </a:rPr>
              <a:t>논문제출자격시험</a:t>
            </a:r>
            <a:r>
              <a:rPr lang="en-US" altLang="ko-KR" sz="1600" b="1" dirty="0"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1600" b="1" dirty="0" err="1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종합시험</a:t>
            </a:r>
            <a:r>
              <a:rPr lang="ko-KR" altLang="en-US" sz="1600" b="1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및 </a:t>
            </a:r>
            <a:r>
              <a:rPr lang="ko-KR" altLang="en-US" sz="1600" b="1" dirty="0" err="1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영어시험</a:t>
            </a:r>
            <a:r>
              <a:rPr lang="en-US" altLang="ko-KR" sz="1600" b="1" dirty="0"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  <a:r>
              <a:rPr lang="ko-KR" altLang="en-US" sz="1600" b="1" dirty="0">
                <a:latin typeface="이화체" panose="02000300000000000000" pitchFamily="2" charset="-127"/>
                <a:ea typeface="이화체" panose="02000300000000000000" pitchFamily="2" charset="-127"/>
              </a:rPr>
              <a:t>에 합격한 자</a:t>
            </a:r>
          </a:p>
          <a:p>
            <a:pPr marL="0" indent="0" defTabSz="914239" eaLnBrk="1" fontAlgn="auto" hangingPunct="1">
              <a:lnSpc>
                <a:spcPct val="150000"/>
              </a:lnSpc>
              <a:spcAft>
                <a:spcPts val="1200"/>
              </a:spcAft>
              <a:buClr>
                <a:schemeClr val="tx1"/>
              </a:buClr>
              <a:buFont typeface="Arial" charset="0"/>
              <a:buNone/>
              <a:defRPr/>
            </a:pPr>
            <a:r>
              <a:rPr lang="en-US" altLang="ko-KR" sz="1600" b="1" dirty="0">
                <a:latin typeface="이화체" panose="02000300000000000000" pitchFamily="2" charset="-127"/>
                <a:ea typeface="이화체" panose="02000300000000000000" pitchFamily="2" charset="-127"/>
              </a:rPr>
              <a:t>3. </a:t>
            </a:r>
            <a:r>
              <a:rPr lang="ko-KR" altLang="en-US" sz="1600" b="1" dirty="0" err="1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논문세미나</a:t>
            </a:r>
            <a:r>
              <a:rPr lang="ko-KR" altLang="en-US" sz="1600" b="1" dirty="0" err="1">
                <a:latin typeface="이화체" panose="02000300000000000000" pitchFamily="2" charset="-127"/>
                <a:ea typeface="이화체" panose="02000300000000000000" pitchFamily="2" charset="-127"/>
              </a:rPr>
              <a:t>를</a:t>
            </a:r>
            <a:r>
              <a:rPr lang="ko-KR" altLang="en-US" sz="1600" b="1" dirty="0">
                <a:latin typeface="이화체" panose="02000300000000000000" pitchFamily="2" charset="-127"/>
                <a:ea typeface="이화체" panose="02000300000000000000" pitchFamily="2" charset="-127"/>
              </a:rPr>
              <a:t> 수강하고 있는 자</a:t>
            </a:r>
            <a:endParaRPr lang="en-US" altLang="ko-KR" sz="1600" b="1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0" indent="0" defTabSz="914239" eaLnBrk="1" fontAlgn="auto" hangingPunct="1">
              <a:lnSpc>
                <a:spcPct val="150000"/>
              </a:lnSpc>
              <a:spcAft>
                <a:spcPts val="1200"/>
              </a:spcAft>
              <a:buClr>
                <a:schemeClr val="tx1"/>
              </a:buClr>
              <a:buFont typeface="Arial" charset="0"/>
              <a:buNone/>
              <a:defRPr/>
            </a:pP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- </a:t>
            </a:r>
            <a:r>
              <a:rPr lang="ko-KR" altLang="en-US" sz="1400" dirty="0" err="1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종합시험에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합격한 </a:t>
            </a:r>
            <a:r>
              <a:rPr lang="ko-KR" altLang="en-US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다음 학기부터 </a:t>
            </a:r>
            <a:r>
              <a:rPr lang="ko-KR" altLang="en-US" sz="1400" dirty="0" err="1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논문세미나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수강 가능함</a:t>
            </a:r>
            <a:endParaRPr lang="en-US" altLang="ko-KR" sz="1400" dirty="0">
              <a:solidFill>
                <a:schemeClr val="bg2">
                  <a:lumMod val="10000"/>
                </a:schemeClr>
              </a:solidFill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0" indent="0" defTabSz="914239" eaLnBrk="1" fontAlgn="auto" hangingPunct="1">
              <a:lnSpc>
                <a:spcPct val="150000"/>
              </a:lnSpc>
              <a:spcAft>
                <a:spcPts val="1200"/>
              </a:spcAft>
              <a:buClr>
                <a:schemeClr val="tx1"/>
              </a:buClr>
              <a:buFont typeface="Arial" charset="0"/>
              <a:buNone/>
              <a:defRPr/>
            </a:pP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    (</a:t>
            </a:r>
            <a:r>
              <a:rPr lang="ko-KR" altLang="en-US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단</a:t>
            </a:r>
            <a:r>
              <a:rPr lang="en-US" altLang="ko-KR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, </a:t>
            </a:r>
            <a:r>
              <a:rPr lang="ko-KR" altLang="en-US" sz="1400" dirty="0" err="1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박사학위과정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최초 </a:t>
            </a:r>
            <a:r>
              <a:rPr lang="ko-KR" altLang="en-US" sz="1400" dirty="0" err="1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논문세미나는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lang="ko-KR" altLang="en-US" sz="1400" dirty="0" err="1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종합시험에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응시할 수 있는 학기부터 수강 가능함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  <a:p>
            <a:pPr marL="0" indent="0" defTabSz="914239" eaLnBrk="1" fontAlgn="auto" hangingPunct="1">
              <a:lnSpc>
                <a:spcPct val="150000"/>
              </a:lnSpc>
              <a:spcAft>
                <a:spcPts val="1200"/>
              </a:spcAft>
              <a:buClr>
                <a:schemeClr val="tx1"/>
              </a:buClr>
              <a:buFont typeface="Arial" charset="0"/>
              <a:buNone/>
              <a:defRPr/>
            </a:pP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  - </a:t>
            </a:r>
            <a:r>
              <a:rPr lang="ko-KR" altLang="en-US" sz="1400" dirty="0" err="1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석사학위과정은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lang="en-US" altLang="ko-KR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1</a:t>
            </a:r>
            <a:r>
              <a:rPr lang="ko-KR" altLang="en-US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학기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, 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박사 및 </a:t>
            </a:r>
            <a:r>
              <a:rPr lang="ko-KR" altLang="en-US" sz="1400" dirty="0" err="1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통합과정은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lang="en-US" altLang="ko-KR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2</a:t>
            </a:r>
            <a:r>
              <a:rPr lang="ko-KR" altLang="en-US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학기 이상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lang="ko-KR" altLang="en-US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이수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하여야 함</a:t>
            </a:r>
            <a:endParaRPr lang="en-US" altLang="ko-KR" sz="1400" dirty="0">
              <a:solidFill>
                <a:schemeClr val="bg2">
                  <a:lumMod val="10000"/>
                </a:schemeClr>
              </a:solidFill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0" indent="0" defTabSz="914239" eaLnBrk="1" fontAlgn="auto" hangingPunct="1">
              <a:lnSpc>
                <a:spcPct val="150000"/>
              </a:lnSpc>
              <a:spcAft>
                <a:spcPts val="1200"/>
              </a:spcAft>
              <a:buClr>
                <a:schemeClr val="tx1"/>
              </a:buClr>
              <a:buFont typeface="Arial" charset="0"/>
              <a:buNone/>
              <a:defRPr/>
            </a:pP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  - 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논문세미나 학수번호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( Z0001 : 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석사학위과정 및 박사학위과정 논문 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1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차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</a:p>
          <a:p>
            <a:pPr marL="0" indent="0" defTabSz="914239" eaLnBrk="1" fontAlgn="auto" hangingPunct="1">
              <a:lnSpc>
                <a:spcPct val="150000"/>
              </a:lnSpc>
              <a:spcAft>
                <a:spcPts val="1200"/>
              </a:spcAft>
              <a:buClr>
                <a:schemeClr val="tx1"/>
              </a:buClr>
              <a:buFont typeface="Arial" charset="0"/>
              <a:buNone/>
              <a:defRPr/>
            </a:pP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                               Z0002 : 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박사학위과정 논문 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2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차 이후 </a:t>
            </a:r>
            <a:r>
              <a:rPr lang="en-US" altLang="ko-KR" sz="1400" dirty="0">
                <a:solidFill>
                  <a:schemeClr val="bg2">
                    <a:lumMod val="1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  <a:p>
            <a:pPr marL="0" indent="0" defTabSz="914239" eaLnBrk="1" fontAlgn="auto" hangingPunct="1">
              <a:lnSpc>
                <a:spcPct val="150000"/>
              </a:lnSpc>
              <a:spcAft>
                <a:spcPts val="1200"/>
              </a:spcAft>
              <a:buClr>
                <a:schemeClr val="tx1"/>
              </a:buClr>
              <a:buFont typeface="Arial" charset="0"/>
              <a:buNone/>
              <a:defRPr/>
            </a:pPr>
            <a:r>
              <a:rPr lang="en-US" altLang="ko-KR" sz="1600" b="1" dirty="0">
                <a:latin typeface="이화체" panose="02000300000000000000" pitchFamily="2" charset="-127"/>
                <a:ea typeface="이화체" panose="02000300000000000000" pitchFamily="2" charset="-127"/>
              </a:rPr>
              <a:t>4. </a:t>
            </a:r>
            <a:r>
              <a:rPr lang="ko-KR" altLang="en-US" sz="1600" b="1" dirty="0" err="1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연구윤리</a:t>
            </a:r>
            <a:r>
              <a:rPr lang="ko-KR" altLang="en-US" sz="1600" b="1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교육</a:t>
            </a:r>
            <a:r>
              <a:rPr lang="ko-KR" altLang="en-US" sz="1600" b="1" dirty="0">
                <a:latin typeface="이화체" panose="02000300000000000000" pitchFamily="2" charset="-127"/>
                <a:ea typeface="이화체" panose="02000300000000000000" pitchFamily="2" charset="-127"/>
              </a:rPr>
              <a:t>을 이수한 자</a:t>
            </a:r>
            <a:endParaRPr lang="en-US" altLang="ko-KR" sz="1600" b="1" dirty="0"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7F63DE23-93E6-4340-8CDA-9F48891E0C42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4-3. </a:t>
            </a:r>
            <a:r>
              <a:rPr lang="ko-KR" altLang="en-US" sz="3600" dirty="0"/>
              <a:t>졸업자격기준 </a:t>
            </a:r>
            <a:r>
              <a:rPr lang="en-US" altLang="ko-KR" sz="3600" dirty="0"/>
              <a:t>(</a:t>
            </a:r>
            <a:r>
              <a:rPr lang="ko-KR" altLang="en-US" sz="3600" dirty="0"/>
              <a:t>학위청구논문 제출자격</a:t>
            </a:r>
            <a:r>
              <a:rPr lang="en-US" altLang="ko-KR" sz="3600" dirty="0"/>
              <a:t>)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470575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sp>
        <p:nvSpPr>
          <p:cNvPr id="9" name="제목 1"/>
          <p:cNvSpPr txBox="1">
            <a:spLocks/>
          </p:cNvSpPr>
          <p:nvPr/>
        </p:nvSpPr>
        <p:spPr bwMode="auto">
          <a:xfrm>
            <a:off x="905609" y="920587"/>
            <a:ext cx="7170738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defTabSz="91440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1) </a:t>
            </a:r>
            <a:r>
              <a:rPr kumimoji="1" lang="ko-KR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석사학위과정</a:t>
            </a:r>
          </a:p>
        </p:txBody>
      </p:sp>
      <p:graphicFrame>
        <p:nvGraphicFramePr>
          <p:cNvPr id="10" name="내용 개체 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721772"/>
              </p:ext>
            </p:extLst>
          </p:nvPr>
        </p:nvGraphicFramePr>
        <p:xfrm>
          <a:off x="867509" y="1463512"/>
          <a:ext cx="10373548" cy="3341974"/>
        </p:xfrm>
        <a:graphic>
          <a:graphicData uri="http://schemas.openxmlformats.org/drawingml/2006/table">
            <a:tbl>
              <a:tblPr firstRow="1" bandRow="1"/>
              <a:tblGrid>
                <a:gridCol w="922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7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92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88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51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675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구분</a:t>
                      </a:r>
                    </a:p>
                  </a:txBody>
                  <a:tcPr marL="91460" marR="9146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</a:t>
                      </a:r>
                    </a:p>
                  </a:txBody>
                  <a:tcPr marL="91460" marR="9146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2</a:t>
                      </a: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</a:t>
                      </a:r>
                    </a:p>
                  </a:txBody>
                  <a:tcPr marL="91460" marR="9146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</a:t>
                      </a: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</a:t>
                      </a:r>
                    </a:p>
                  </a:txBody>
                  <a:tcPr marL="91460" marR="9146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4</a:t>
                      </a: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</a:t>
                      </a:r>
                    </a:p>
                  </a:txBody>
                  <a:tcPr marL="91460" marR="9146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055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교과목 </a:t>
                      </a:r>
                      <a:endParaRPr lang="en-US" altLang="ko-KR" sz="1400" kern="0" spc="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수강</a:t>
                      </a:r>
                    </a:p>
                  </a:txBody>
                  <a:tcPr marL="64784" marR="64784" marT="17905" marB="1790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전공학점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9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</a:t>
                      </a: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보충학점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해당자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60" marR="9146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전공학점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9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</a:t>
                      </a: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보충학점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해당자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60" marR="9146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전공학점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6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</a:t>
                      </a: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보충학점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해당자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 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60" marR="9146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0" spc="0" dirty="0" err="1">
                          <a:solidFill>
                            <a:srgbClr val="FF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논문세미나</a:t>
                      </a:r>
                      <a:r>
                        <a:rPr lang="en-US" altLang="ko-KR" sz="1400" kern="1200" dirty="0">
                          <a:solidFill>
                            <a:srgbClr val="FF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Ⅰ</a:t>
                      </a:r>
                      <a:endParaRPr lang="en-US" altLang="ko-KR" sz="1400" kern="0" spc="0" dirty="0">
                        <a:solidFill>
                          <a:srgbClr val="FF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rgbClr val="FF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(</a:t>
                      </a:r>
                      <a:r>
                        <a:rPr lang="ko-KR" altLang="en-US" sz="1400" kern="1200" dirty="0">
                          <a:solidFill>
                            <a:srgbClr val="FF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또는 </a:t>
                      </a:r>
                      <a:r>
                        <a:rPr lang="ko-KR" altLang="en-US" sz="1400" kern="1200" dirty="0" err="1">
                          <a:solidFill>
                            <a:srgbClr val="FF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논문대체</a:t>
                      </a:r>
                      <a:r>
                        <a:rPr lang="ko-KR" altLang="en-US" sz="1400" kern="1200" dirty="0">
                          <a:solidFill>
                            <a:srgbClr val="FF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 </a:t>
                      </a:r>
                      <a:endParaRPr lang="en-US" altLang="ko-KR" sz="1400" kern="1200" dirty="0">
                        <a:solidFill>
                          <a:srgbClr val="FF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1200" dirty="0">
                          <a:solidFill>
                            <a:srgbClr val="FF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교과목 </a:t>
                      </a:r>
                      <a:r>
                        <a:rPr lang="en-US" altLang="ko-KR" sz="1400" kern="1200" dirty="0">
                          <a:solidFill>
                            <a:srgbClr val="FF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9</a:t>
                      </a:r>
                      <a:r>
                        <a:rPr lang="ko-KR" altLang="en-US" sz="1400" kern="1200" dirty="0">
                          <a:solidFill>
                            <a:srgbClr val="FF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학점</a:t>
                      </a:r>
                      <a:endParaRPr lang="en-US" altLang="ko-KR" sz="1400" kern="1200" dirty="0">
                        <a:solidFill>
                          <a:srgbClr val="FF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rgbClr val="FF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(</a:t>
                      </a:r>
                      <a:r>
                        <a:rPr lang="ko-KR" altLang="en-US" sz="1400" kern="1200" dirty="0">
                          <a:solidFill>
                            <a:srgbClr val="FF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제약산업학과만</a:t>
                      </a:r>
                      <a:r>
                        <a:rPr lang="en-US" altLang="ko-KR" sz="1400" kern="1200" dirty="0">
                          <a:solidFill>
                            <a:srgbClr val="FF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))</a:t>
                      </a:r>
                      <a:endParaRPr lang="ko-KR" altLang="en-US" sz="1400" kern="1200" dirty="0">
                        <a:solidFill>
                          <a:srgbClr val="FF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marL="91460" marR="9146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635">
                <a:tc row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자격</a:t>
                      </a:r>
                      <a:endParaRPr lang="en-US" altLang="ko-KR" sz="1400" kern="0" spc="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시험 </a:t>
                      </a:r>
                    </a:p>
                  </a:txBody>
                  <a:tcPr marL="64784" marR="64784" marT="17905" marB="1790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60" marR="9146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60" marR="9146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0" spc="0" dirty="0">
                          <a:solidFill>
                            <a:srgbClr val="0000FF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종합시험 합격</a:t>
                      </a:r>
                      <a:endParaRPr lang="ko-KR" altLang="en-US" sz="1400" dirty="0">
                        <a:solidFill>
                          <a:srgbClr val="0000FF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60" marR="9146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60" marR="9146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10"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 </a:t>
                      </a:r>
                      <a:r>
                        <a:rPr lang="ko-KR" altLang="en-US" sz="1400" dirty="0">
                          <a:solidFill>
                            <a:srgbClr val="0000FF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외국어시험 합격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학위청구논문 제출 전까지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60" marR="9146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60" marR="9146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575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연구</a:t>
                      </a:r>
                      <a:endParaRPr lang="en-US" altLang="ko-KR" sz="1400" kern="0" spc="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윤리</a:t>
                      </a:r>
                    </a:p>
                  </a:txBody>
                  <a:tcPr marL="64784" marR="64784" marT="17905" marB="1790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0" spc="0" dirty="0">
                          <a:solidFill>
                            <a:srgbClr val="FF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연구윤리 수강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종합시험 전까지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</a:txBody>
                  <a:tcPr marL="91460" marR="9146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60" marR="9146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60" marR="9146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575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등록</a:t>
                      </a:r>
                      <a:endParaRPr lang="en-US" altLang="ko-KR" sz="1400" kern="0" spc="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구분</a:t>
                      </a:r>
                    </a:p>
                  </a:txBody>
                  <a:tcPr marL="64784" marR="64784" marT="17905" marB="1790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정규등록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60" marR="9146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정규등록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60" marR="9146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정규등록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60" marR="9146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정규등록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60" marR="9146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직사각형 10"/>
          <p:cNvSpPr/>
          <p:nvPr/>
        </p:nvSpPr>
        <p:spPr>
          <a:xfrm>
            <a:off x="905609" y="4805486"/>
            <a:ext cx="10373548" cy="1435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1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논문세미나 </a:t>
            </a:r>
            <a:r>
              <a:rPr kumimoji="1" lang="ko-KR" alt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수강신청</a:t>
            </a:r>
            <a:r>
              <a:rPr kumimoji="1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endParaRPr kumimoji="1" lang="en-US" altLang="ko-KR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    - </a:t>
            </a:r>
            <a:r>
              <a:rPr kumimoji="1" lang="ko-KR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정규등록생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 및 </a:t>
            </a:r>
            <a:r>
              <a:rPr kumimoji="1" lang="ko-KR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교과목등록생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: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 수강신청 기간 중 직접 신청</a:t>
            </a:r>
            <a:endParaRPr kumimoji="1" lang="en-US" altLang="ko-K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    - </a:t>
            </a:r>
            <a:r>
              <a:rPr kumimoji="1" lang="ko-KR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논문등록생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: 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자동으로 </a:t>
            </a:r>
            <a:r>
              <a:rPr kumimoji="1" lang="ko-KR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수강신청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 처리됨</a:t>
            </a:r>
            <a:endParaRPr kumimoji="1" lang="en-US" altLang="ko-K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    - 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종합시험에 합격한 석사과정 정규등록 학생에 한하여 논문세미나와 함께 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1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과목 수강신청이 가능함</a:t>
            </a:r>
            <a:endParaRPr kumimoji="1" lang="en-US" altLang="ko-K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F59A42A0-2401-43BA-999D-59884448BA24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4-4. </a:t>
            </a:r>
            <a:r>
              <a:rPr lang="ko-KR" altLang="en-US" sz="3600" dirty="0"/>
              <a:t>학위과정별 학업 계획 예시</a:t>
            </a:r>
          </a:p>
        </p:txBody>
      </p:sp>
    </p:spTree>
    <p:extLst>
      <p:ext uri="{BB962C8B-B14F-4D97-AF65-F5344CB8AC3E}">
        <p14:creationId xmlns:p14="http://schemas.microsoft.com/office/powerpoint/2010/main" val="4245498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25</a:t>
            </a:fld>
            <a:endParaRPr lang="ko-KR" altLang="en-US" dirty="0"/>
          </a:p>
        </p:txBody>
      </p:sp>
      <p:graphicFrame>
        <p:nvGraphicFramePr>
          <p:cNvPr id="12" name="내용 개체 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7271863"/>
              </p:ext>
            </p:extLst>
          </p:nvPr>
        </p:nvGraphicFramePr>
        <p:xfrm>
          <a:off x="863626" y="1447638"/>
          <a:ext cx="10225455" cy="3299071"/>
        </p:xfrm>
        <a:graphic>
          <a:graphicData uri="http://schemas.openxmlformats.org/drawingml/2006/table">
            <a:tbl>
              <a:tblPr firstRow="1" bandRow="1"/>
              <a:tblGrid>
                <a:gridCol w="909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5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3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62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216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구분</a:t>
                      </a:r>
                    </a:p>
                  </a:txBody>
                  <a:tcPr marL="91456" marR="91456" marT="45683" marB="4568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</a:t>
                      </a:r>
                    </a:p>
                  </a:txBody>
                  <a:tcPr marL="91456" marR="91456" marT="45683" marB="4568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2</a:t>
                      </a: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</a:t>
                      </a:r>
                    </a:p>
                  </a:txBody>
                  <a:tcPr marL="91456" marR="91456" marT="45683" marB="4568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</a:t>
                      </a: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</a:t>
                      </a:r>
                    </a:p>
                  </a:txBody>
                  <a:tcPr marL="91456" marR="91456" marT="45683" marB="4568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4</a:t>
                      </a: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</a:t>
                      </a:r>
                    </a:p>
                  </a:txBody>
                  <a:tcPr marL="91456" marR="91456" marT="45683" marB="4568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745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교과목 </a:t>
                      </a:r>
                      <a:endParaRPr lang="en-US" altLang="ko-KR" sz="1400" kern="0" spc="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수강</a:t>
                      </a:r>
                    </a:p>
                  </a:txBody>
                  <a:tcPr marL="64782" marR="64782" marT="17892" marB="1789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전공학점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12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</a:t>
                      </a:r>
                    </a:p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보충학점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해당자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56" marR="91456" marT="45683" marB="4568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전공학점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12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</a:t>
                      </a:r>
                    </a:p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보충학점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해당자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56" marR="91456" marT="45683" marB="4568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전공학점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12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</a:t>
                      </a: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보충학점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해당자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0" spc="0" dirty="0">
                          <a:solidFill>
                            <a:srgbClr val="FF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논문세미나</a:t>
                      </a:r>
                      <a:r>
                        <a:rPr lang="en-US" altLang="ko-KR" sz="1400" kern="1200" dirty="0">
                          <a:solidFill>
                            <a:srgbClr val="FF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Ⅰ</a:t>
                      </a:r>
                      <a:endParaRPr lang="ko-KR" altLang="en-US" sz="1400" kern="1200" dirty="0">
                        <a:solidFill>
                          <a:srgbClr val="FF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marL="91456" marR="91456" marT="45683" marB="4568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0" spc="0" dirty="0">
                          <a:solidFill>
                            <a:srgbClr val="FF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논문세미나</a:t>
                      </a:r>
                      <a:r>
                        <a:rPr lang="en-US" altLang="ko-KR" sz="1400" kern="1200" dirty="0">
                          <a:solidFill>
                            <a:srgbClr val="FF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Ⅱ</a:t>
                      </a:r>
                      <a:endParaRPr lang="ko-KR" altLang="en-US" sz="1400" kern="1200" dirty="0">
                        <a:solidFill>
                          <a:srgbClr val="FF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marL="91456" marR="91456" marT="45683" marB="4568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930">
                <a:tc row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자격</a:t>
                      </a:r>
                      <a:endParaRPr lang="en-US" altLang="ko-KR" sz="1400" kern="0" spc="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시험 </a:t>
                      </a:r>
                    </a:p>
                  </a:txBody>
                  <a:tcPr marL="64782" marR="64782" marT="17892" marB="1789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56" marR="91456" marT="45683" marB="4568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56" marR="91456" marT="45683" marB="4568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0" spc="0" dirty="0">
                          <a:solidFill>
                            <a:srgbClr val="0000FF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종합시험 합격</a:t>
                      </a:r>
                      <a:endParaRPr lang="ko-KR" altLang="en-US" sz="1400" dirty="0">
                        <a:solidFill>
                          <a:srgbClr val="0000FF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56" marR="91456" marT="45683" marB="4568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56" marR="91456" marT="45683" marB="4568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537"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 </a:t>
                      </a:r>
                      <a:r>
                        <a:rPr lang="ko-KR" altLang="en-US" sz="1400" b="0" dirty="0">
                          <a:solidFill>
                            <a:srgbClr val="0000FF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외국어시험 합격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학위청구논문 제출 전까지</a:t>
                      </a:r>
                      <a:r>
                        <a:rPr lang="en-US" altLang="ko-KR" sz="14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56" marR="91456" marT="45683" marB="4568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56" marR="91456" marT="45683" marB="4568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199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연구</a:t>
                      </a:r>
                      <a:endParaRPr lang="en-US" altLang="ko-KR" sz="1400" kern="0" spc="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윤리</a:t>
                      </a:r>
                    </a:p>
                  </a:txBody>
                  <a:tcPr marL="64782" marR="64782" marT="17892" marB="1789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0" spc="0" dirty="0">
                          <a:solidFill>
                            <a:srgbClr val="FF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연구윤리 수강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종합시험 전까지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</a:txBody>
                  <a:tcPr marL="91456" marR="91456" marT="45683" marB="4568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56" marR="91456" marT="45683" marB="4568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56" marR="91456" marT="45683" marB="4568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199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등록</a:t>
                      </a:r>
                      <a:endParaRPr lang="en-US" altLang="ko-KR" sz="1400" kern="0" spc="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구분</a:t>
                      </a:r>
                    </a:p>
                  </a:txBody>
                  <a:tcPr marL="64782" marR="64782" marT="17892" marB="1789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정규등록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56" marR="91456" marT="45683" marB="4568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정규등록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56" marR="91456" marT="45683" marB="4568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정규등록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56" marR="91456" marT="45683" marB="4568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정규등록</a:t>
                      </a:r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56" marR="91456" marT="45683" marB="4568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직사각형 12"/>
          <p:cNvSpPr/>
          <p:nvPr/>
        </p:nvSpPr>
        <p:spPr>
          <a:xfrm>
            <a:off x="850913" y="4746709"/>
            <a:ext cx="11341087" cy="1435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1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논문세미나 수강자격</a:t>
            </a:r>
            <a:endParaRPr kumimoji="1" lang="en-US" altLang="ko-KR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    - </a:t>
            </a:r>
            <a:r>
              <a:rPr kumimoji="1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논문세미나</a:t>
            </a:r>
            <a:r>
              <a:rPr kumimoji="1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Ⅰ(Z0001)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 : 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박사학위과정 수료에 필요한 학점을 취득하였거나 취득 예정인 학기부터 수강 가능</a:t>
            </a:r>
            <a:endParaRPr kumimoji="1" lang="en-US" altLang="ko-K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kern="0" dirty="0">
                <a:solidFill>
                  <a:prstClr val="black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                                   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종합시험 합격 여부와 관계없음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    - </a:t>
            </a:r>
            <a:r>
              <a:rPr kumimoji="1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논문세미나</a:t>
            </a:r>
            <a:r>
              <a:rPr kumimoji="1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Ⅱ(Z0002) 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: 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논문세미나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Ⅰ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을 이수하고 종합시험에 합격한 다음 학기부터 수강 가능</a:t>
            </a: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D8C2F4A7-FE18-498B-8389-48B837913D67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4-4. </a:t>
            </a:r>
            <a:r>
              <a:rPr lang="ko-KR" altLang="en-US" sz="3600" dirty="0"/>
              <a:t>학위과정별 학업 계획 예시</a:t>
            </a: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id="{7B4DDEEB-929B-403B-945B-CDDF0C293140}"/>
              </a:ext>
            </a:extLst>
          </p:cNvPr>
          <p:cNvSpPr txBox="1">
            <a:spLocks/>
          </p:cNvSpPr>
          <p:nvPr/>
        </p:nvSpPr>
        <p:spPr bwMode="auto">
          <a:xfrm>
            <a:off x="905609" y="920587"/>
            <a:ext cx="7170738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defTabSz="91440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2) </a:t>
            </a:r>
            <a:r>
              <a:rPr kumimoji="1" lang="ko-KR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박사학위과정</a:t>
            </a:r>
          </a:p>
        </p:txBody>
      </p:sp>
    </p:spTree>
    <p:extLst>
      <p:ext uri="{BB962C8B-B14F-4D97-AF65-F5344CB8AC3E}">
        <p14:creationId xmlns:p14="http://schemas.microsoft.com/office/powerpoint/2010/main" val="1246183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26</a:t>
            </a:fld>
            <a:endParaRPr lang="ko-KR" altLang="en-US" dirty="0"/>
          </a:p>
        </p:txBody>
      </p:sp>
      <p:graphicFrame>
        <p:nvGraphicFramePr>
          <p:cNvPr id="8" name="내용 개체 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8487863"/>
              </p:ext>
            </p:extLst>
          </p:nvPr>
        </p:nvGraphicFramePr>
        <p:xfrm>
          <a:off x="864575" y="1447637"/>
          <a:ext cx="10345616" cy="3899067"/>
        </p:xfrm>
        <a:graphic>
          <a:graphicData uri="http://schemas.openxmlformats.org/drawingml/2006/table">
            <a:tbl>
              <a:tblPr firstRow="1" bandRow="1"/>
              <a:tblGrid>
                <a:gridCol w="855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0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31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650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571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471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551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구분</a:t>
                      </a: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  <a:r>
                        <a:rPr lang="ko-KR" altLang="en-US" sz="1600" dirty="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</a:t>
                      </a: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2</a:t>
                      </a:r>
                      <a:r>
                        <a:rPr lang="ko-KR" altLang="en-US" sz="1600" dirty="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</a:t>
                      </a: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</a:t>
                      </a:r>
                      <a:r>
                        <a:rPr lang="ko-KR" altLang="en-US" sz="1600" dirty="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</a:t>
                      </a: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4</a:t>
                      </a:r>
                      <a:r>
                        <a:rPr lang="ko-KR" altLang="en-US" sz="1600" dirty="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</a:t>
                      </a: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kern="1200" dirty="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5</a:t>
                      </a:r>
                      <a:r>
                        <a:rPr lang="ko-KR" altLang="en-US" sz="1600" b="1" kern="1200" dirty="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학기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kern="1200" dirty="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6</a:t>
                      </a:r>
                      <a:r>
                        <a:rPr lang="ko-KR" altLang="en-US" sz="1600" b="1" kern="1200" dirty="0">
                          <a:solidFill>
                            <a:schemeClr val="bg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학기</a:t>
                      </a: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08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교과목 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수강</a:t>
                      </a:r>
                    </a:p>
                  </a:txBody>
                  <a:tcPr marL="64755" marR="64755" marT="17904" marB="1790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전공학점 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12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</a:t>
                      </a: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보충학점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해당자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전공학점 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12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</a:t>
                      </a: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보충학점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해당자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chemeClr val="tx1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전공학점 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12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</a:t>
                      </a: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보충학점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해당자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chemeClr val="tx1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전공학점 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12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</a:t>
                      </a: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보충학점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해당자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u="sng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※</a:t>
                      </a:r>
                      <a:r>
                        <a:rPr lang="ko-KR" altLang="en-US" sz="1100" u="sng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보충학점 이수완료</a:t>
                      </a:r>
                      <a:endParaRPr lang="ko-KR" altLang="en-US" sz="1400" u="sng" kern="1200" dirty="0">
                        <a:solidFill>
                          <a:schemeClr val="tx1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0" spc="0" dirty="0" err="1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전공학점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6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</a:t>
                      </a:r>
                      <a:endParaRPr lang="ko-KR" altLang="en-US" sz="1400" kern="1200" dirty="0">
                        <a:solidFill>
                          <a:schemeClr val="tx1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0" spc="0" dirty="0" err="1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전공학점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6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</a:t>
                      </a:r>
                      <a:endParaRPr lang="ko-KR" altLang="en-US" sz="1400" kern="1200" dirty="0">
                        <a:solidFill>
                          <a:schemeClr val="tx1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245">
                <a:tc rowSpan="3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자격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시험 </a:t>
                      </a:r>
                    </a:p>
                  </a:txBody>
                  <a:tcPr marL="64755" marR="64755" marT="17904" marB="1790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atinLnBrk="1"/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0" spc="0" dirty="0">
                          <a:solidFill>
                            <a:srgbClr val="0000FF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통합과정 자격시험 합격</a:t>
                      </a:r>
                      <a:endParaRPr lang="en-US" altLang="ko-KR" sz="1400" kern="0" spc="0" dirty="0">
                        <a:solidFill>
                          <a:srgbClr val="0000FF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(4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학기까지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atinLnBrk="1"/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atinLnBrk="1"/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245"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 latinLnBrk="1"/>
                      <a:endParaRPr lang="ko-KR" altLang="en-US" sz="140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atinLnBrk="1"/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atinLnBrk="1"/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atinLnBrk="1"/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atinLnBrk="1"/>
                      <a:endParaRPr lang="ko-KR" altLang="en-US" sz="140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0" spc="0" dirty="0">
                          <a:solidFill>
                            <a:srgbClr val="0000FF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종합시험 </a:t>
                      </a:r>
                      <a:endParaRPr lang="en-US" altLang="ko-KR" sz="1400" kern="0" spc="0" dirty="0">
                        <a:solidFill>
                          <a:srgbClr val="0000FF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0" spc="0" dirty="0">
                          <a:solidFill>
                            <a:srgbClr val="0000FF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합격</a:t>
                      </a:r>
                      <a:endParaRPr lang="ko-KR" altLang="en-US" sz="1400" dirty="0">
                        <a:solidFill>
                          <a:srgbClr val="0000FF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557"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kern="0" spc="0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7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dirty="0">
                          <a:solidFill>
                            <a:srgbClr val="0000FF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외국어시험 합격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학위청구논문 제출 전까지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20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연구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윤리</a:t>
                      </a:r>
                    </a:p>
                  </a:txBody>
                  <a:tcPr marL="64755" marR="64755" marT="17904" marB="1790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0" spc="0" dirty="0">
                          <a:solidFill>
                            <a:srgbClr val="FF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연구윤리 수강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종합시험 전까지</a:t>
                      </a:r>
                      <a:r>
                        <a:rPr lang="en-US" altLang="ko-KR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atinLnBrk="1"/>
                      <a:endParaRPr lang="ko-KR" altLang="en-US" sz="140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520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등록</a:t>
                      </a:r>
                      <a:endParaRPr lang="en-US" altLang="ko-KR" sz="1400" kern="0" spc="0" dirty="0">
                        <a:solidFill>
                          <a:schemeClr val="tx1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구분</a:t>
                      </a:r>
                    </a:p>
                  </a:txBody>
                  <a:tcPr marL="64755" marR="64755" marT="17904" marB="1790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정규등록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정규등록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정규등록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정규등록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정규등록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400" kern="0" spc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정규등록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91420" marR="91420" marT="45713" marB="4571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직사각형 9"/>
          <p:cNvSpPr/>
          <p:nvPr/>
        </p:nvSpPr>
        <p:spPr>
          <a:xfrm>
            <a:off x="940774" y="5510445"/>
            <a:ext cx="108702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latinLnBrk="1" hangingPunct="1">
              <a:buFont typeface="Wingdings" pitchFamily="2" charset="2"/>
              <a:buChar char="ü"/>
              <a:defRPr/>
            </a:pP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종합시험 합격 후 다음학기부터 </a:t>
            </a:r>
            <a:r>
              <a:rPr lang="ko-KR" altLang="en-US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논문세미나</a:t>
            </a:r>
            <a:r>
              <a:rPr lang="en-US" altLang="ko-KR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Ⅰ(Z0001), </a:t>
            </a:r>
            <a:r>
              <a:rPr lang="ko-KR" altLang="en-US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논문세미나</a:t>
            </a:r>
            <a:r>
              <a:rPr lang="en-US" altLang="ko-KR" sz="140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Ⅱ (Z0002)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총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2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개 학기 논문등록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)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이수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endParaRPr lang="ko-KR" altLang="en-US" sz="1400" dirty="0"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id="{99CD8F73-9807-4051-98FA-B24AA36D0C26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4-4. </a:t>
            </a:r>
            <a:r>
              <a:rPr lang="ko-KR" altLang="en-US" sz="3600" dirty="0"/>
              <a:t>학위과정별 학업 계획 예시</a:t>
            </a:r>
          </a:p>
        </p:txBody>
      </p:sp>
      <p:sp>
        <p:nvSpPr>
          <p:cNvPr id="12" name="제목 1">
            <a:extLst>
              <a:ext uri="{FF2B5EF4-FFF2-40B4-BE49-F238E27FC236}">
                <a16:creationId xmlns:a16="http://schemas.microsoft.com/office/drawing/2014/main" id="{F8E6BB54-7572-4D2C-B64B-8CEAE209E430}"/>
              </a:ext>
            </a:extLst>
          </p:cNvPr>
          <p:cNvSpPr txBox="1">
            <a:spLocks/>
          </p:cNvSpPr>
          <p:nvPr/>
        </p:nvSpPr>
        <p:spPr bwMode="auto">
          <a:xfrm>
            <a:off x="905609" y="920587"/>
            <a:ext cx="7170738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defTabSz="91440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1" kern="0" dirty="0">
                <a:solidFill>
                  <a:prstClr val="black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3</a:t>
            </a:r>
            <a:r>
              <a:rPr kumimoji="1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) </a:t>
            </a:r>
            <a:r>
              <a:rPr kumimoji="1" lang="ko-KR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석</a:t>
            </a:r>
            <a:r>
              <a:rPr kumimoji="1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·</a:t>
            </a:r>
            <a:r>
              <a:rPr kumimoji="1" lang="ko-KR" altLang="en-US" sz="2400" b="1" kern="0" dirty="0">
                <a:solidFill>
                  <a:prstClr val="black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박</a:t>
            </a:r>
            <a:r>
              <a:rPr kumimoji="1" lang="ko-KR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사 통합과정</a:t>
            </a:r>
          </a:p>
        </p:txBody>
      </p:sp>
    </p:spTree>
    <p:extLst>
      <p:ext uri="{BB962C8B-B14F-4D97-AF65-F5344CB8AC3E}">
        <p14:creationId xmlns:p14="http://schemas.microsoft.com/office/powerpoint/2010/main" val="1170998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27</a:t>
            </a:fld>
            <a:endParaRPr lang="ko-KR" altLang="en-US" dirty="0"/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614132" y="1047587"/>
            <a:ext cx="10612667" cy="46783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ko-KR" altLang="en-US" sz="1600" kern="0" dirty="0" err="1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석사학위</a:t>
            </a:r>
            <a:r>
              <a:rPr lang="ko-KR" altLang="en-US" sz="1600" kern="0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lang="ko-KR" altLang="en-US" sz="1600" kern="0" dirty="0" err="1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심사위원</a:t>
            </a:r>
            <a:r>
              <a:rPr lang="ko-KR" altLang="en-US" sz="1600" kern="0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중 </a:t>
            </a:r>
            <a:r>
              <a:rPr lang="ko-KR" altLang="en-US" sz="1600" b="1" kern="0" dirty="0" err="1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외부인사는</a:t>
            </a:r>
            <a:r>
              <a:rPr lang="ko-KR" altLang="en-US" sz="1600" b="1" kern="0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lang="en-US" altLang="ko-KR" sz="1600" b="1" kern="0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1</a:t>
            </a:r>
            <a:r>
              <a:rPr lang="ko-KR" altLang="en-US" sz="1600" b="1" kern="0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인 이내</a:t>
            </a:r>
            <a:r>
              <a:rPr lang="ko-KR" altLang="en-US" sz="1600" kern="0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로 가능하며</a:t>
            </a:r>
            <a:r>
              <a:rPr lang="en-US" altLang="ko-KR" sz="1600" kern="0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, </a:t>
            </a:r>
          </a:p>
          <a:p>
            <a:pPr marL="0" indent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1600" kern="0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   </a:t>
            </a:r>
            <a:r>
              <a:rPr lang="ko-KR" altLang="en-US" sz="1600" kern="0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박사학위 심사위원 중 </a:t>
            </a:r>
            <a:r>
              <a:rPr lang="en-US" altLang="ko-KR" sz="1600" b="1" kern="0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1</a:t>
            </a:r>
            <a:r>
              <a:rPr lang="ko-KR" altLang="en-US" sz="1600" b="1" kern="0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인 이상은 반드시 </a:t>
            </a:r>
            <a:r>
              <a:rPr lang="ko-KR" altLang="en-US" sz="1600" b="1" kern="0" dirty="0" err="1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외부인사</a:t>
            </a:r>
            <a:r>
              <a:rPr lang="ko-KR" altLang="en-US" sz="1600" kern="0" dirty="0" err="1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로</a:t>
            </a:r>
            <a:r>
              <a:rPr lang="ko-KR" altLang="en-US" sz="1600" kern="0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하여야 하고 </a:t>
            </a:r>
            <a:r>
              <a:rPr lang="en-US" altLang="ko-KR" sz="1600" b="1" kern="0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3</a:t>
            </a:r>
            <a:r>
              <a:rPr lang="ko-KR" altLang="en-US" sz="1600" b="1" kern="0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인 이내</a:t>
            </a:r>
            <a:r>
              <a:rPr lang="ko-KR" altLang="en-US" sz="1600" kern="0" dirty="0">
                <a:solidFill>
                  <a:srgbClr val="0070C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로 가능함</a:t>
            </a:r>
            <a:endParaRPr lang="en-US" altLang="ko-KR" sz="1600" kern="0" dirty="0">
              <a:solidFill>
                <a:srgbClr val="0070C0"/>
              </a:solidFill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ko-KR" altLang="en-US" sz="16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논문심사위원은 논문지도교수의 추천 </a:t>
            </a:r>
            <a:r>
              <a:rPr lang="en-US" altLang="ko-KR" sz="16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+ </a:t>
            </a:r>
            <a:r>
              <a:rPr lang="ko-KR" altLang="en-US" sz="1600" kern="0" dirty="0" err="1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학과주임교수</a:t>
            </a:r>
            <a:r>
              <a:rPr lang="ko-KR" altLang="en-US" sz="16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제청으로 </a:t>
            </a:r>
            <a:r>
              <a:rPr lang="ko-KR" altLang="en-US" sz="1600" kern="0" dirty="0" err="1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대학원장이</a:t>
            </a:r>
            <a:r>
              <a:rPr lang="ko-KR" altLang="en-US" sz="16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위촉함</a:t>
            </a:r>
            <a:endParaRPr lang="en-US" altLang="ko-KR" sz="1600" kern="0" dirty="0">
              <a:solidFill>
                <a:sysClr val="windowText" lastClr="000000"/>
              </a:solidFill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ko-KR" altLang="en-US" sz="16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논문심사를 개시한 이후 부득이한 사유 없는 한 심사위원 교체 불가능함</a:t>
            </a:r>
            <a:endParaRPr lang="en-US" altLang="ko-KR" sz="1600" kern="0" dirty="0">
              <a:solidFill>
                <a:sysClr val="windowText" lastClr="000000"/>
              </a:solidFill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ko-KR" altLang="en-US" sz="1600" kern="0" dirty="0">
                <a:latin typeface="이화체" panose="02000300000000000000" pitchFamily="2" charset="-127"/>
                <a:ea typeface="이화체" panose="02000300000000000000" pitchFamily="2" charset="-127"/>
              </a:rPr>
              <a:t>석사학위 논문심사는 구술심사를 포함하여 </a:t>
            </a:r>
            <a:r>
              <a:rPr lang="en-US" altLang="ko-KR" sz="1600" kern="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1</a:t>
            </a:r>
            <a:r>
              <a:rPr lang="ko-KR" altLang="en-US" sz="1600" kern="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회 이상을 원칙</a:t>
            </a:r>
            <a:r>
              <a:rPr lang="ko-KR" altLang="en-US" sz="1600" kern="0" dirty="0">
                <a:latin typeface="이화체" panose="02000300000000000000" pitchFamily="2" charset="-127"/>
                <a:ea typeface="이화체" panose="02000300000000000000" pitchFamily="2" charset="-127"/>
              </a:rPr>
              <a:t>으로 하며</a:t>
            </a:r>
            <a:r>
              <a:rPr lang="en-US" altLang="ko-KR" sz="1600" kern="0" dirty="0">
                <a:latin typeface="이화체" panose="02000300000000000000" pitchFamily="2" charset="-127"/>
                <a:ea typeface="이화체" panose="02000300000000000000" pitchFamily="2" charset="-127"/>
              </a:rPr>
              <a:t>, </a:t>
            </a:r>
          </a:p>
          <a:p>
            <a:pPr marL="0" indent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1600" kern="0" dirty="0">
                <a:latin typeface="이화체" panose="02000300000000000000" pitchFamily="2" charset="-127"/>
                <a:ea typeface="이화체" panose="02000300000000000000" pitchFamily="2" charset="-127"/>
              </a:rPr>
              <a:t>    </a:t>
            </a:r>
            <a:r>
              <a:rPr lang="ko-KR" altLang="en-US" sz="1600" kern="0" dirty="0">
                <a:latin typeface="이화체" panose="02000300000000000000" pitchFamily="2" charset="-127"/>
                <a:ea typeface="이화체" panose="02000300000000000000" pitchFamily="2" charset="-127"/>
              </a:rPr>
              <a:t>심사위원 </a:t>
            </a:r>
            <a:r>
              <a:rPr lang="en-US" altLang="ko-KR" sz="1600" kern="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2/3</a:t>
            </a:r>
            <a:r>
              <a:rPr lang="ko-KR" altLang="en-US" sz="1600" kern="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이상 찬성</a:t>
            </a:r>
            <a:r>
              <a:rPr lang="ko-KR" altLang="en-US" sz="1600" kern="0" dirty="0">
                <a:solidFill>
                  <a:srgbClr val="C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lang="ko-KR" altLang="en-US" sz="1600" kern="0" dirty="0">
                <a:latin typeface="이화체" panose="02000300000000000000" pitchFamily="2" charset="-127"/>
                <a:ea typeface="이화체" panose="02000300000000000000" pitchFamily="2" charset="-127"/>
              </a:rPr>
              <a:t>시 합격으로 인정함</a:t>
            </a:r>
            <a:r>
              <a:rPr lang="en-US" altLang="ko-KR" sz="1600" kern="0" dirty="0">
                <a:latin typeface="이화체" panose="02000300000000000000" pitchFamily="2" charset="-127"/>
                <a:ea typeface="이화체" panose="02000300000000000000" pitchFamily="2" charset="-127"/>
              </a:rPr>
              <a:t>.</a:t>
            </a:r>
          </a:p>
          <a:p>
            <a:pPr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ko-KR" altLang="en-US" sz="1600" kern="0" dirty="0">
                <a:latin typeface="이화체" panose="02000300000000000000" pitchFamily="2" charset="-127"/>
                <a:ea typeface="이화체" panose="02000300000000000000" pitchFamily="2" charset="-127"/>
              </a:rPr>
              <a:t>박사학위 논문심사는 구술심사를 포함하여 </a:t>
            </a:r>
            <a:r>
              <a:rPr lang="en-US" altLang="ko-KR" sz="1600" kern="0" dirty="0">
                <a:solidFill>
                  <a:srgbClr val="C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2</a:t>
            </a:r>
            <a:r>
              <a:rPr lang="ko-KR" altLang="en-US" sz="1600" kern="0" dirty="0">
                <a:solidFill>
                  <a:srgbClr val="C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회 이상 </a:t>
            </a:r>
            <a:r>
              <a:rPr lang="ko-KR" altLang="en-US" sz="1600" kern="0" dirty="0">
                <a:latin typeface="이화체" panose="02000300000000000000" pitchFamily="2" charset="-127"/>
                <a:ea typeface="이화체" panose="02000300000000000000" pitchFamily="2" charset="-127"/>
              </a:rPr>
              <a:t>하여야 하며</a:t>
            </a:r>
            <a:r>
              <a:rPr lang="en-US" altLang="ko-KR" sz="1600" kern="0" dirty="0">
                <a:latin typeface="이화체" panose="02000300000000000000" pitchFamily="2" charset="-127"/>
                <a:ea typeface="이화체" panose="02000300000000000000" pitchFamily="2" charset="-127"/>
              </a:rPr>
              <a:t>, </a:t>
            </a:r>
          </a:p>
          <a:p>
            <a:pPr marL="0" indent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1600" kern="0" dirty="0">
                <a:latin typeface="이화체" panose="02000300000000000000" pitchFamily="2" charset="-127"/>
                <a:ea typeface="이화체" panose="02000300000000000000" pitchFamily="2" charset="-127"/>
              </a:rPr>
              <a:t>    </a:t>
            </a:r>
            <a:r>
              <a:rPr lang="ko-KR" altLang="en-US" sz="1600" kern="0" dirty="0">
                <a:latin typeface="이화체" panose="02000300000000000000" pitchFamily="2" charset="-127"/>
                <a:ea typeface="이화체" panose="02000300000000000000" pitchFamily="2" charset="-127"/>
              </a:rPr>
              <a:t>심사위원 </a:t>
            </a:r>
            <a:r>
              <a:rPr lang="en-US" altLang="ko-KR" sz="1600" kern="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4/5</a:t>
            </a:r>
            <a:r>
              <a:rPr lang="ko-KR" altLang="en-US" sz="1600" kern="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이상 찬성</a:t>
            </a:r>
            <a:r>
              <a:rPr lang="ko-KR" altLang="en-US" sz="1600" kern="0" dirty="0">
                <a:solidFill>
                  <a:srgbClr val="C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lang="ko-KR" altLang="en-US" sz="1600" kern="0" dirty="0">
                <a:latin typeface="이화체" panose="02000300000000000000" pitchFamily="2" charset="-127"/>
                <a:ea typeface="이화체" panose="02000300000000000000" pitchFamily="2" charset="-127"/>
              </a:rPr>
              <a:t>시 합격으로 인정함</a:t>
            </a:r>
            <a:endParaRPr lang="en-US" altLang="ko-KR" sz="1600" kern="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ko-KR" altLang="en-US" sz="16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박사학위 논문심사 중 </a:t>
            </a:r>
            <a:r>
              <a:rPr lang="en-US" altLang="ko-KR" sz="1600" b="1" kern="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2</a:t>
            </a:r>
            <a:r>
              <a:rPr lang="ko-KR" altLang="en-US" sz="1600" b="1" kern="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차 </a:t>
            </a:r>
            <a:r>
              <a:rPr lang="ko-KR" altLang="en-US" sz="1600" b="1" kern="0" dirty="0" err="1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논문심사는</a:t>
            </a:r>
            <a:r>
              <a:rPr lang="ko-KR" altLang="en-US" sz="1600" b="1" kern="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공개발표 실시</a:t>
            </a:r>
            <a:r>
              <a:rPr lang="ko-KR" altLang="en-US" sz="1600" kern="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함</a:t>
            </a:r>
            <a:r>
              <a:rPr lang="en-US" altLang="ko-KR" sz="1600" kern="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1600" kern="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심사위원 교수 및 재학생 참관</a:t>
            </a:r>
            <a:r>
              <a:rPr lang="en-US" altLang="ko-KR" sz="1600" kern="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D70BCED2-DDF4-4ACE-B03A-91E0D89DB117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4-5. </a:t>
            </a:r>
            <a:r>
              <a:rPr lang="ko-KR" altLang="en-US" sz="3600" dirty="0"/>
              <a:t>논문지도 및 논문심사</a:t>
            </a:r>
          </a:p>
        </p:txBody>
      </p:sp>
    </p:spTree>
    <p:extLst>
      <p:ext uri="{BB962C8B-B14F-4D97-AF65-F5344CB8AC3E}">
        <p14:creationId xmlns:p14="http://schemas.microsoft.com/office/powerpoint/2010/main" val="783775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28</a:t>
            </a:fld>
            <a:endParaRPr lang="ko-KR" altLang="en-US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623077" y="1130980"/>
            <a:ext cx="11346184" cy="486342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ko-KR" sz="1800" b="1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1. </a:t>
            </a:r>
            <a:r>
              <a:rPr lang="ko-KR" altLang="en-US" sz="1800" b="1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석사 학위 취득 예정자 </a:t>
            </a:r>
            <a:r>
              <a:rPr lang="en-US" altLang="ko-KR" sz="1800" b="1" kern="0" dirty="0">
                <a:solidFill>
                  <a:srgbClr val="00B0F0"/>
                </a:solidFill>
                <a:latin typeface="이화체" panose="02000300000000000000" pitchFamily="2" charset="-127"/>
                <a:ea typeface="이화체" panose="02000300000000000000"/>
              </a:rPr>
              <a:t>(</a:t>
            </a:r>
            <a:r>
              <a:rPr lang="ko-KR" altLang="en-US" sz="1800" b="1" kern="0" dirty="0">
                <a:solidFill>
                  <a:srgbClr val="00B0F0"/>
                </a:solidFill>
                <a:latin typeface="이화체" panose="02000300000000000000" pitchFamily="2" charset="-127"/>
                <a:ea typeface="이화체" panose="02000300000000000000"/>
              </a:rPr>
              <a:t>약학전공</a:t>
            </a:r>
            <a:r>
              <a:rPr lang="en-US" altLang="ko-KR" sz="1800" b="1" kern="0" dirty="0">
                <a:solidFill>
                  <a:srgbClr val="00B0F0"/>
                </a:solidFill>
                <a:latin typeface="이화체" panose="02000300000000000000" pitchFamily="2" charset="-127"/>
                <a:ea typeface="이화체" panose="02000300000000000000"/>
              </a:rPr>
              <a:t>/</a:t>
            </a:r>
            <a:r>
              <a:rPr lang="ko-KR" altLang="en-US" sz="1800" b="1" kern="0" dirty="0" err="1">
                <a:solidFill>
                  <a:srgbClr val="00B0F0"/>
                </a:solidFill>
                <a:latin typeface="이화체" panose="02000300000000000000" pitchFamily="2" charset="-127"/>
                <a:ea typeface="이화체" panose="02000300000000000000"/>
              </a:rPr>
              <a:t>첨단바이오</a:t>
            </a:r>
            <a:r>
              <a:rPr lang="en-US" altLang="ko-KR" sz="1800" b="1" kern="0" dirty="0">
                <a:solidFill>
                  <a:srgbClr val="00B0F0"/>
                </a:solidFill>
                <a:latin typeface="Times New Roman" panose="02020603050405020304" pitchFamily="18" charset="0"/>
                <a:ea typeface="이화체" panose="02000300000000000000"/>
                <a:cs typeface="Times New Roman" panose="02020603050405020304" pitchFamily="18" charset="0"/>
              </a:rPr>
              <a:t>·</a:t>
            </a:r>
            <a:r>
              <a:rPr lang="ko-KR" altLang="en-US" sz="1800" b="1" kern="0" dirty="0">
                <a:solidFill>
                  <a:srgbClr val="00B0F0"/>
                </a:solidFill>
                <a:latin typeface="이화체" panose="02000300000000000000" pitchFamily="2" charset="-127"/>
                <a:ea typeface="이화체" panose="02000300000000000000"/>
              </a:rPr>
              <a:t>소재융합전공</a:t>
            </a:r>
            <a:r>
              <a:rPr lang="en-US" altLang="ko-KR" sz="1800" b="1" kern="0" dirty="0">
                <a:solidFill>
                  <a:srgbClr val="00B0F0"/>
                </a:solidFill>
                <a:latin typeface="이화체" panose="02000300000000000000" pitchFamily="2" charset="-127"/>
                <a:ea typeface="이화체" panose="02000300000000000000"/>
              </a:rPr>
              <a:t>)</a:t>
            </a:r>
          </a:p>
          <a:p>
            <a:pPr marL="0" indent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    -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전국 규모 이상 </a:t>
            </a:r>
            <a:r>
              <a:rPr lang="ko-KR" altLang="en-US" sz="1400" kern="0" dirty="0" err="1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학술대회에서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 제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1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저자로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1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회 이상 포스터를 발표하고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,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국내외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SCI(E)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급 학술지에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1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편 이상 </a:t>
            </a:r>
            <a:r>
              <a:rPr lang="ko-KR" altLang="en-US" sz="1400" b="1" kern="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/>
              </a:rPr>
              <a:t>투고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해야 한다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.</a:t>
            </a:r>
            <a:endParaRPr lang="ko-KR" altLang="en-US" sz="1400" kern="0" dirty="0">
              <a:solidFill>
                <a:sysClr val="windowText" lastClr="000000"/>
              </a:solidFill>
              <a:latin typeface="이화체" panose="02000300000000000000" pitchFamily="2" charset="-127"/>
              <a:ea typeface="이화체" panose="02000300000000000000"/>
            </a:endParaRPr>
          </a:p>
          <a:p>
            <a:pPr marL="0" indent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1800" b="1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2. </a:t>
            </a:r>
            <a:r>
              <a:rPr lang="ko-KR" altLang="en-US" sz="1800" b="1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박사 학위 취득 예정자</a:t>
            </a:r>
            <a:r>
              <a:rPr lang="en-US" altLang="ko-KR" sz="1800" b="1" kern="0" dirty="0">
                <a:solidFill>
                  <a:srgbClr val="00B0F0"/>
                </a:solidFill>
                <a:latin typeface="이화체" panose="02000300000000000000" pitchFamily="2" charset="-127"/>
                <a:ea typeface="이화체" panose="02000300000000000000"/>
              </a:rPr>
              <a:t> (</a:t>
            </a:r>
            <a:r>
              <a:rPr lang="ko-KR" altLang="en-US" sz="1800" b="1" kern="0" dirty="0">
                <a:solidFill>
                  <a:srgbClr val="00B0F0"/>
                </a:solidFill>
                <a:latin typeface="이화체" panose="02000300000000000000" pitchFamily="2" charset="-127"/>
                <a:ea typeface="이화체" panose="02000300000000000000"/>
              </a:rPr>
              <a:t>약학전공</a:t>
            </a:r>
            <a:r>
              <a:rPr lang="en-US" altLang="ko-KR" sz="1800" b="1" kern="0" dirty="0">
                <a:solidFill>
                  <a:srgbClr val="00B0F0"/>
                </a:solidFill>
                <a:latin typeface="이화체" panose="02000300000000000000" pitchFamily="2" charset="-127"/>
                <a:ea typeface="이화체" panose="02000300000000000000"/>
              </a:rPr>
              <a:t>/</a:t>
            </a:r>
            <a:r>
              <a:rPr lang="ko-KR" altLang="en-US" sz="1800" b="1" kern="0" dirty="0" err="1">
                <a:solidFill>
                  <a:srgbClr val="00B0F0"/>
                </a:solidFill>
                <a:latin typeface="이화체" panose="02000300000000000000" pitchFamily="2" charset="-127"/>
                <a:ea typeface="이화체" panose="02000300000000000000"/>
              </a:rPr>
              <a:t>첨단바이오</a:t>
            </a:r>
            <a:r>
              <a:rPr lang="en-US" altLang="ko-KR" sz="1800" b="1" kern="0" dirty="0">
                <a:solidFill>
                  <a:srgbClr val="00B0F0"/>
                </a:solidFill>
                <a:latin typeface="Times New Roman" panose="02020603050405020304" pitchFamily="18" charset="0"/>
                <a:ea typeface="이화체" panose="02000300000000000000"/>
                <a:cs typeface="Times New Roman" panose="02020603050405020304" pitchFamily="18" charset="0"/>
              </a:rPr>
              <a:t>·</a:t>
            </a:r>
            <a:r>
              <a:rPr lang="ko-KR" altLang="en-US" sz="1800" b="1" kern="0" dirty="0">
                <a:solidFill>
                  <a:srgbClr val="00B0F0"/>
                </a:solidFill>
                <a:latin typeface="이화체" panose="02000300000000000000" pitchFamily="2" charset="-127"/>
                <a:ea typeface="이화체" panose="02000300000000000000"/>
              </a:rPr>
              <a:t>소재융합전공</a:t>
            </a:r>
            <a:r>
              <a:rPr lang="en-US" altLang="ko-KR" sz="1800" b="1" kern="0" dirty="0">
                <a:solidFill>
                  <a:srgbClr val="00B0F0"/>
                </a:solidFill>
                <a:latin typeface="이화체" panose="02000300000000000000" pitchFamily="2" charset="-127"/>
                <a:ea typeface="이화체" panose="02000300000000000000"/>
              </a:rPr>
              <a:t>)</a:t>
            </a:r>
            <a:endParaRPr lang="en-US" altLang="ko-KR" sz="1800" b="1" kern="0" dirty="0">
              <a:solidFill>
                <a:sysClr val="windowText" lastClr="000000"/>
              </a:solidFill>
              <a:latin typeface="이화체" panose="02000300000000000000" pitchFamily="2" charset="-127"/>
              <a:ea typeface="이화체" panose="02000300000000000000"/>
            </a:endParaRPr>
          </a:p>
          <a:p>
            <a:pPr marL="266700" indent="-2667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    -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제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1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저자로 국내외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SCI(E)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급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JCR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분야별 상위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15%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이내의 학술지에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1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편 이상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,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또는 상위 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50%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이내의 학술지에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2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편 이상 </a:t>
            </a:r>
            <a:r>
              <a:rPr lang="ko-KR" altLang="en-US" sz="1400" b="1" kern="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/>
              </a:rPr>
              <a:t>게재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해야 한다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.</a:t>
            </a:r>
          </a:p>
          <a:p>
            <a:pPr marL="0" indent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1800" b="1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3. </a:t>
            </a:r>
            <a:r>
              <a:rPr lang="ko-KR" altLang="en-US" sz="1800" b="1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학연 </a:t>
            </a:r>
            <a:r>
              <a:rPr lang="ko-KR" altLang="en-US" sz="1800" b="1" kern="0" dirty="0" err="1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협동과정생</a:t>
            </a:r>
            <a:r>
              <a:rPr lang="ko-KR" altLang="en-US" sz="1800" b="1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 </a:t>
            </a:r>
            <a:endParaRPr lang="en-US" altLang="ko-KR" sz="1800" b="1" kern="0" dirty="0">
              <a:solidFill>
                <a:sysClr val="windowText" lastClr="000000"/>
              </a:solidFill>
              <a:latin typeface="이화체" panose="02000300000000000000" pitchFamily="2" charset="-127"/>
              <a:ea typeface="이화체" panose="02000300000000000000"/>
            </a:endParaRPr>
          </a:p>
          <a:p>
            <a:pPr marL="0" indent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1400" b="1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   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- </a:t>
            </a:r>
            <a:r>
              <a:rPr lang="ko-KR" altLang="en-US" sz="1400" kern="0" dirty="0" err="1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석사학위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 취득 예정자는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1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번과 동일하며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, </a:t>
            </a:r>
          </a:p>
          <a:p>
            <a:pPr marL="0" indent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    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박사학위 취득 예정자는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 2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번의 요건에서 게재 논문 편수를 </a:t>
            </a:r>
            <a:r>
              <a:rPr lang="en-US" altLang="ko-KR" sz="1400" b="1" kern="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/>
              </a:rPr>
              <a:t>1.5</a:t>
            </a:r>
            <a:r>
              <a:rPr lang="ko-KR" altLang="en-US" sz="1400" b="1" kern="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/>
              </a:rPr>
              <a:t>배로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한다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. </a:t>
            </a:r>
            <a:r>
              <a:rPr lang="en-US" altLang="ko-KR" sz="1400" b="1" kern="0" dirty="0">
                <a:solidFill>
                  <a:srgbClr val="00B0F0"/>
                </a:solidFill>
                <a:latin typeface="이화체" panose="02000300000000000000" pitchFamily="2" charset="-127"/>
                <a:ea typeface="이화체" panose="02000300000000000000"/>
              </a:rPr>
              <a:t>(</a:t>
            </a:r>
            <a:r>
              <a:rPr lang="ko-KR" altLang="en-US" sz="1400" b="1" kern="0" dirty="0" err="1">
                <a:solidFill>
                  <a:srgbClr val="00B0F0"/>
                </a:solidFill>
                <a:latin typeface="이화체" panose="02000300000000000000" pitchFamily="2" charset="-127"/>
                <a:ea typeface="이화체" panose="02000300000000000000"/>
              </a:rPr>
              <a:t>약학전공</a:t>
            </a:r>
            <a:r>
              <a:rPr lang="en-US" altLang="ko-KR" sz="1400" b="1" kern="0" dirty="0">
                <a:solidFill>
                  <a:srgbClr val="00B0F0"/>
                </a:solidFill>
                <a:latin typeface="이화체" panose="02000300000000000000" pitchFamily="2" charset="-127"/>
                <a:ea typeface="이화체" panose="02000300000000000000"/>
              </a:rPr>
              <a:t>)</a:t>
            </a:r>
          </a:p>
          <a:p>
            <a:pPr marL="0" indent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1400" b="1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   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-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석사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/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박사 학위 취득 예정자는 위와 동일하게 적용한다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. </a:t>
            </a:r>
            <a:r>
              <a:rPr lang="en-US" altLang="ko-KR" sz="1400" b="1" kern="0" dirty="0">
                <a:solidFill>
                  <a:srgbClr val="00B0F0"/>
                </a:solidFill>
                <a:latin typeface="이화체" panose="02000300000000000000" pitchFamily="2" charset="-127"/>
                <a:ea typeface="이화체" panose="02000300000000000000"/>
              </a:rPr>
              <a:t>(</a:t>
            </a:r>
            <a:r>
              <a:rPr lang="ko-KR" altLang="en-US" sz="1400" b="1" kern="0" dirty="0" err="1">
                <a:solidFill>
                  <a:srgbClr val="00B0F0"/>
                </a:solidFill>
                <a:latin typeface="이화체" panose="02000300000000000000" pitchFamily="2" charset="-127"/>
                <a:ea typeface="이화체" panose="02000300000000000000"/>
              </a:rPr>
              <a:t>첨단바이오</a:t>
            </a:r>
            <a:r>
              <a:rPr lang="en-US" altLang="ko-KR" sz="1400" b="1" kern="0" dirty="0">
                <a:solidFill>
                  <a:srgbClr val="00B0F0"/>
                </a:solidFill>
                <a:latin typeface="Times New Roman" panose="02020603050405020304" pitchFamily="18" charset="0"/>
                <a:ea typeface="이화체" panose="02000300000000000000"/>
                <a:cs typeface="Times New Roman" panose="02020603050405020304" pitchFamily="18" charset="0"/>
              </a:rPr>
              <a:t>·</a:t>
            </a:r>
            <a:r>
              <a:rPr lang="ko-KR" altLang="en-US" sz="1400" b="1" kern="0" dirty="0">
                <a:solidFill>
                  <a:srgbClr val="00B0F0"/>
                </a:solidFill>
                <a:latin typeface="이화체" panose="02000300000000000000" pitchFamily="2" charset="-127"/>
                <a:ea typeface="이화체" panose="02000300000000000000"/>
              </a:rPr>
              <a:t>소재융합전공</a:t>
            </a:r>
            <a:r>
              <a:rPr lang="en-US" altLang="ko-KR" sz="1400" b="1" kern="0" dirty="0">
                <a:solidFill>
                  <a:srgbClr val="00B0F0"/>
                </a:solidFill>
                <a:latin typeface="이화체" panose="02000300000000000000" pitchFamily="2" charset="-127"/>
                <a:ea typeface="이화체" panose="02000300000000000000"/>
              </a:rPr>
              <a:t>)</a:t>
            </a:r>
            <a:endParaRPr lang="en-US" altLang="ko-KR" sz="1400" b="1" kern="0" dirty="0">
              <a:solidFill>
                <a:sysClr val="windowText" lastClr="000000"/>
              </a:solidFill>
              <a:latin typeface="이화체" panose="02000300000000000000" pitchFamily="2" charset="-127"/>
              <a:ea typeface="이화체" panose="02000300000000000000"/>
            </a:endParaRPr>
          </a:p>
          <a:p>
            <a:pPr marL="0" indent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altLang="ko-KR" sz="1800" kern="0" dirty="0">
              <a:solidFill>
                <a:sysClr val="windowText" lastClr="000000"/>
              </a:solidFill>
              <a:latin typeface="이화체" panose="02000300000000000000" pitchFamily="2" charset="-127"/>
              <a:ea typeface="이화체" panose="02000300000000000000"/>
            </a:endParaRPr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AA89FFBD-B686-4904-B78C-B993054D9904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4-6. </a:t>
            </a:r>
            <a:r>
              <a:rPr lang="ko-KR" altLang="en-US" sz="3600" dirty="0"/>
              <a:t>졸업자격 기준 </a:t>
            </a:r>
            <a:r>
              <a:rPr lang="en-US" altLang="ko-KR" sz="3600" dirty="0"/>
              <a:t>: </a:t>
            </a:r>
            <a:r>
              <a:rPr lang="ko-KR" altLang="en-US" sz="3600" dirty="0">
                <a:solidFill>
                  <a:srgbClr val="00B0F0"/>
                </a:solidFill>
              </a:rPr>
              <a:t>약학과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290525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29</a:t>
            </a:fld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1739252" y="5489527"/>
            <a:ext cx="1800225" cy="71913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660389" y="1168352"/>
            <a:ext cx="11531611" cy="432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1800" b="1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1. </a:t>
            </a:r>
            <a:r>
              <a:rPr lang="ko-KR" altLang="en-US" sz="1800" b="1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석사 학위 취득 예정자</a:t>
            </a:r>
            <a:endParaRPr lang="en-US" altLang="ko-KR" sz="1800" kern="0" dirty="0">
              <a:solidFill>
                <a:sysClr val="windowText" lastClr="000000"/>
              </a:solidFill>
              <a:latin typeface="이화체" panose="02000300000000000000" pitchFamily="2" charset="-127"/>
              <a:ea typeface="이화체" panose="02000300000000000000"/>
            </a:endParaRPr>
          </a:p>
          <a:p>
            <a:pPr marL="0" indent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   -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전국 규모 이상 </a:t>
            </a:r>
            <a:r>
              <a:rPr lang="ko-KR" altLang="en-US" sz="1400" kern="0" dirty="0" err="1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학술대회에서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 제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1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저자로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1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회 이상 포스터를 발표하고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,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국내외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SCI(E)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급 학술지에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1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편 이상 </a:t>
            </a:r>
            <a:r>
              <a:rPr lang="ko-KR" altLang="en-US" sz="1400" b="1" kern="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/>
              </a:rPr>
              <a:t>투고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해야 한다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.</a:t>
            </a:r>
            <a:endParaRPr lang="ko-KR" altLang="en-US" sz="1400" kern="0" dirty="0">
              <a:solidFill>
                <a:sysClr val="windowText" lastClr="000000"/>
              </a:solidFill>
              <a:latin typeface="이화체" panose="02000300000000000000" pitchFamily="2" charset="-127"/>
              <a:ea typeface="이화체" panose="02000300000000000000"/>
            </a:endParaRPr>
          </a:p>
          <a:p>
            <a:pPr marL="0" indent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1800" b="1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2. </a:t>
            </a:r>
            <a:r>
              <a:rPr lang="ko-KR" altLang="en-US" sz="1800" b="1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박사 학위 취득 예정자</a:t>
            </a:r>
            <a:endParaRPr lang="en-US" altLang="ko-KR" sz="1800" kern="0" dirty="0">
              <a:solidFill>
                <a:sysClr val="windowText" lastClr="000000"/>
              </a:solidFill>
              <a:latin typeface="이화체" panose="02000300000000000000" pitchFamily="2" charset="-127"/>
              <a:ea typeface="이화체" panose="02000300000000000000"/>
            </a:endParaRPr>
          </a:p>
          <a:p>
            <a:pPr marL="0" indent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   -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제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1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저자로 국내외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SCI(E)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급 상위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15%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이내의 학술지에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1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편 이상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,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또는 상위 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50%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이내의 학술지에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2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편 이상 </a:t>
            </a:r>
            <a:r>
              <a:rPr lang="ko-KR" altLang="en-US" sz="1400" b="1" kern="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/>
              </a:rPr>
              <a:t>게재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해야 한다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.</a:t>
            </a:r>
          </a:p>
          <a:p>
            <a:pPr marL="0" indent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altLang="ko-KR" sz="1800" kern="0" dirty="0">
              <a:solidFill>
                <a:sysClr val="windowText" lastClr="000000"/>
              </a:solidFill>
              <a:latin typeface="이화체" panose="02000300000000000000" pitchFamily="2" charset="-127"/>
              <a:ea typeface="이화체" panose="02000300000000000000"/>
            </a:endParaRPr>
          </a:p>
          <a:p>
            <a:pPr marL="0" indent="0" latinLnBrk="0">
              <a:lnSpc>
                <a:spcPct val="2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※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위의 기준에도 불구하고 </a:t>
            </a:r>
            <a:r>
              <a:rPr lang="ko-KR" altLang="en-US" sz="1400" kern="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/>
              </a:rPr>
              <a:t>“규제과학분야</a:t>
            </a:r>
            <a:r>
              <a:rPr lang="en-US" altLang="ko-KR" sz="1400" kern="0" dirty="0">
                <a:solidFill>
                  <a:srgbClr val="FF0000"/>
                </a:solidFill>
                <a:latin typeface="이화체" panose="02000300000000000000" pitchFamily="2" charset="-127"/>
                <a:ea typeface="이화체" panose="02000300000000000000"/>
              </a:rPr>
              <a:t>”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논문일 경우에는 학사운영위원회의 심의를 거쳐 별도로 결정한다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/>
              </a:rPr>
              <a:t>.</a:t>
            </a: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BBB10589-CB0C-4CC4-959F-828CD2F3F29F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4-6. </a:t>
            </a:r>
            <a:r>
              <a:rPr lang="ko-KR" altLang="en-US" sz="3600" dirty="0"/>
              <a:t>졸업자격 기준 </a:t>
            </a:r>
            <a:r>
              <a:rPr lang="en-US" altLang="ko-KR" sz="3600" dirty="0"/>
              <a:t>: </a:t>
            </a:r>
            <a:r>
              <a:rPr lang="ko-KR" altLang="en-US" sz="3600" dirty="0">
                <a:solidFill>
                  <a:srgbClr val="00B0F0"/>
                </a:solidFill>
              </a:rPr>
              <a:t>제약산업학과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599870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4413"/>
            <a:ext cx="12192000" cy="885177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 1. </a:t>
            </a:r>
            <a:r>
              <a:rPr lang="ko-KR" altLang="en-US" sz="3600" dirty="0"/>
              <a:t>교육 목표 및 비전 </a:t>
            </a:r>
            <a:r>
              <a:rPr lang="en-US" altLang="ko-KR" sz="3600" dirty="0"/>
              <a:t>: </a:t>
            </a:r>
            <a:r>
              <a:rPr lang="ko-KR" altLang="en-US" sz="3600" dirty="0"/>
              <a:t>약학과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DF7E5049-1B94-4650-B07E-8BE448D91C0E}"/>
              </a:ext>
            </a:extLst>
          </p:cNvPr>
          <p:cNvGrpSpPr/>
          <p:nvPr/>
        </p:nvGrpSpPr>
        <p:grpSpPr>
          <a:xfrm>
            <a:off x="280806" y="964757"/>
            <a:ext cx="11641288" cy="1627736"/>
            <a:chOff x="268106" y="778199"/>
            <a:chExt cx="11641288" cy="1627736"/>
          </a:xfrm>
        </p:grpSpPr>
        <p:sp>
          <p:nvSpPr>
            <p:cNvPr id="5" name="모서리가 둥근 직사각형 11">
              <a:extLst>
                <a:ext uri="{FF2B5EF4-FFF2-40B4-BE49-F238E27FC236}">
                  <a16:creationId xmlns:a16="http://schemas.microsoft.com/office/drawing/2014/main" id="{BD63D9E9-5240-4F7F-A7EE-C31C9B8090BF}"/>
                </a:ext>
              </a:extLst>
            </p:cNvPr>
            <p:cNvSpPr/>
            <p:nvPr/>
          </p:nvSpPr>
          <p:spPr>
            <a:xfrm>
              <a:off x="268106" y="778199"/>
              <a:ext cx="11641288" cy="1627736"/>
            </a:xfrm>
            <a:prstGeom prst="roundRect">
              <a:avLst>
                <a:gd name="adj" fmla="val 0"/>
              </a:avLst>
            </a:prstGeom>
            <a:solidFill>
              <a:srgbClr val="006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이화체" panose="02000300000000000000" pitchFamily="2" charset="-127"/>
                <a:ea typeface="이화체" panose="02000300000000000000" pitchFamily="2" charset="-127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8BF4981-825F-4476-A446-392F560EDB47}"/>
                </a:ext>
              </a:extLst>
            </p:cNvPr>
            <p:cNvSpPr txBox="1"/>
            <p:nvPr/>
          </p:nvSpPr>
          <p:spPr>
            <a:xfrm>
              <a:off x="407929" y="778779"/>
              <a:ext cx="11361642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6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 </a:t>
              </a:r>
              <a:r>
                <a:rPr lang="ko-KR" altLang="en-US" sz="20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차세대 신약개발을 주도하는 미래 혁신인재 양성 </a:t>
              </a:r>
              <a:r>
                <a:rPr lang="en-US" altLang="ko-KR" sz="20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: </a:t>
              </a:r>
              <a:r>
                <a:rPr lang="ko-KR" altLang="en-US" sz="20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기술 융</a:t>
              </a:r>
              <a:r>
                <a:rPr lang="en-US" altLang="ko-KR" sz="2000" spc="-3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·</a:t>
              </a:r>
              <a:r>
                <a:rPr lang="ko-KR" altLang="en-US" sz="2000" spc="-3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복합 가속화와 </a:t>
              </a:r>
              <a:r>
                <a:rPr lang="ko-KR" altLang="en-US" sz="2000" spc="-30" dirty="0" err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미충족</a:t>
              </a:r>
              <a:r>
                <a:rPr lang="ko-KR" altLang="en-US" sz="2000" spc="-3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 의료수요 증가 대응</a:t>
              </a:r>
              <a:endParaRPr lang="ko-KR" alt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8ECEA1-59E9-414B-9305-571A09B51077}"/>
                </a:ext>
              </a:extLst>
            </p:cNvPr>
            <p:cNvSpPr txBox="1"/>
            <p:nvPr/>
          </p:nvSpPr>
          <p:spPr>
            <a:xfrm>
              <a:off x="2910545" y="1288375"/>
              <a:ext cx="6356411" cy="102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400" spc="-30" dirty="0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첫째</a:t>
              </a:r>
              <a:r>
                <a:rPr lang="en-US" altLang="ko-KR" sz="1400" spc="-30" dirty="0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, </a:t>
              </a:r>
              <a:r>
                <a:rPr lang="ko-KR" altLang="en-US" sz="1400" spc="-30" dirty="0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데이터기반 신약개발 </a:t>
              </a:r>
              <a:r>
                <a:rPr lang="ko-KR" altLang="en-US" sz="1400" spc="-30" dirty="0" err="1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전주기</a:t>
              </a:r>
              <a:r>
                <a:rPr lang="ko-KR" altLang="en-US" sz="1400" spc="-30" dirty="0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 과정을 통합적으로 이해</a:t>
              </a:r>
              <a:endParaRPr lang="en-US" altLang="ko-KR" sz="1400" spc="-30" dirty="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400" spc="-30" dirty="0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둘째</a:t>
              </a:r>
              <a:r>
                <a:rPr lang="en-US" altLang="ko-KR" sz="1400" spc="-30" dirty="0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, </a:t>
              </a:r>
              <a:r>
                <a:rPr lang="ko-KR" altLang="en-US" sz="1400" spc="-30" dirty="0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신약개발 연구현장에서 신속하고 유연하게 문제를 해결</a:t>
              </a:r>
              <a:endParaRPr lang="en-US" altLang="ko-KR" sz="1400" spc="-30" dirty="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400" spc="-30" dirty="0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셋째</a:t>
              </a:r>
              <a:r>
                <a:rPr lang="en-US" altLang="ko-KR" sz="1400" spc="-30" dirty="0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, </a:t>
              </a:r>
              <a:r>
                <a:rPr lang="ko-KR" altLang="en-US" sz="1400" spc="-30" dirty="0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지속적인 자가발전과 함께 글로벌 </a:t>
              </a:r>
              <a:r>
                <a:rPr lang="ko-KR" altLang="en-US" sz="1400" spc="-30" dirty="0" err="1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바이오헬스산업</a:t>
              </a:r>
              <a:r>
                <a:rPr lang="ko-KR" altLang="en-US" sz="1400" spc="-30" dirty="0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 발전을 주도하는 인재 양성</a:t>
              </a:r>
              <a:endParaRPr lang="ko-KR" altLang="en-US" sz="1400" dirty="0"/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4A4FB2F8-3353-47C6-9997-FAD59FA56B31}"/>
              </a:ext>
            </a:extLst>
          </p:cNvPr>
          <p:cNvGrpSpPr/>
          <p:nvPr/>
        </p:nvGrpSpPr>
        <p:grpSpPr>
          <a:xfrm>
            <a:off x="285862" y="2961828"/>
            <a:ext cx="11641288" cy="3222935"/>
            <a:chOff x="285862" y="2758628"/>
            <a:chExt cx="11641288" cy="3222935"/>
          </a:xfrm>
        </p:grpSpPr>
        <p:sp>
          <p:nvSpPr>
            <p:cNvPr id="10" name="모서리가 둥근 직사각형 11">
              <a:extLst>
                <a:ext uri="{FF2B5EF4-FFF2-40B4-BE49-F238E27FC236}">
                  <a16:creationId xmlns:a16="http://schemas.microsoft.com/office/drawing/2014/main" id="{71BD74D7-DE76-4F51-AC2D-676F7209C646}"/>
                </a:ext>
              </a:extLst>
            </p:cNvPr>
            <p:cNvSpPr/>
            <p:nvPr/>
          </p:nvSpPr>
          <p:spPr>
            <a:xfrm>
              <a:off x="285862" y="2758628"/>
              <a:ext cx="11641288" cy="3222935"/>
            </a:xfrm>
            <a:prstGeom prst="roundRect">
              <a:avLst>
                <a:gd name="adj" fmla="val 0"/>
              </a:avLst>
            </a:prstGeom>
            <a:solidFill>
              <a:srgbClr val="006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이화체" panose="02000300000000000000" pitchFamily="2" charset="-127"/>
                <a:ea typeface="이화체" panose="02000300000000000000" pitchFamily="2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381E87-1635-4293-B257-BC1703AE5FFF}"/>
                </a:ext>
              </a:extLst>
            </p:cNvPr>
            <p:cNvSpPr txBox="1"/>
            <p:nvPr/>
          </p:nvSpPr>
          <p:spPr>
            <a:xfrm>
              <a:off x="392094" y="2904920"/>
              <a:ext cx="1134864" cy="377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400" spc="-3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◆ 교육 비전</a:t>
              </a:r>
              <a:endParaRPr lang="ko-KR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DE5474-2589-4F9B-A45B-4432D734CA80}"/>
                </a:ext>
              </a:extLst>
            </p:cNvPr>
            <p:cNvSpPr txBox="1"/>
            <p:nvPr/>
          </p:nvSpPr>
          <p:spPr>
            <a:xfrm>
              <a:off x="1796246" y="2904920"/>
              <a:ext cx="9897123" cy="89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데이터기반 신약개발 </a:t>
              </a:r>
              <a:r>
                <a:rPr lang="ko-KR" altLang="en-US" sz="1200" b="0" i="0" dirty="0" err="1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전주기</a:t>
              </a: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 과정의 통합적 이해 교육을 위해 </a:t>
              </a:r>
              <a:r>
                <a:rPr lang="ko-KR" altLang="en-US" sz="1200" b="0" i="0" dirty="0" err="1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전주기</a:t>
              </a: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 신약개발과정의 기본개념교육을 강화하고 데이터분석 및 활용의 필수교육과정을 도입</a:t>
              </a:r>
              <a:r>
                <a:rPr lang="en-US" altLang="ko-KR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. 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동시에 특화된 전문 연구영역에서 정확한 문제이해</a:t>
              </a:r>
              <a:r>
                <a:rPr lang="en-US" altLang="ko-KR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, </a:t>
              </a: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윤리적</a:t>
              </a:r>
              <a:r>
                <a:rPr lang="en-US" altLang="ko-KR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/</a:t>
              </a: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합리적</a:t>
              </a:r>
              <a:r>
                <a:rPr lang="en-US" altLang="ko-KR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/</a:t>
              </a: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효율적 판단 및 빠른 활용이 가능한 현장형 교육을 제공함으로</a:t>
              </a:r>
              <a:r>
                <a:rPr lang="en-US" altLang="ko-KR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, </a:t>
              </a: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통합적 신약개발기술 지식과 응용 역량을 갖춘 차세대 신약개발인재 양성의 교육 비전을 제시</a:t>
              </a:r>
              <a:r>
                <a:rPr lang="en-US" altLang="ko-KR" sz="1200" dirty="0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.</a:t>
              </a:r>
              <a:endParaRPr lang="ko-KR" altLang="en-US" sz="1200" dirty="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5F82F6-5A07-44C0-BB92-87DB40A61F41}"/>
                </a:ext>
              </a:extLst>
            </p:cNvPr>
            <p:cNvSpPr txBox="1"/>
            <p:nvPr/>
          </p:nvSpPr>
          <p:spPr>
            <a:xfrm>
              <a:off x="1796246" y="3917805"/>
              <a:ext cx="9897123" cy="89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신약개발 연구현장에서 신속하고 유연하게 문제를 해결할 수 있는 우수연구인재 배출을 위해 </a:t>
              </a:r>
              <a:r>
                <a:rPr lang="ko-KR" altLang="en-US" sz="1200" b="0" i="0" dirty="0" err="1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미충족</a:t>
              </a: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 의료수요 및 데이터기반의 혁신신약개발을 위해 타겟</a:t>
              </a:r>
              <a:r>
                <a:rPr lang="en-US" altLang="ko-KR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/</a:t>
              </a: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후보물질 발굴</a:t>
              </a:r>
              <a:r>
                <a:rPr lang="en-US" altLang="ko-KR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, </a:t>
              </a: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약효독성 평가</a:t>
              </a:r>
              <a:r>
                <a:rPr lang="en-US" altLang="ko-KR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, </a:t>
              </a: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최적화 등 신약개발 전분야의 융</a:t>
              </a:r>
              <a:r>
                <a:rPr lang="en-US" altLang="ko-KR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·</a:t>
              </a: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복합 연구를 유기적</a:t>
              </a:r>
              <a:r>
                <a:rPr lang="en-US" altLang="ko-KR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·</a:t>
              </a: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체계적으로 수행</a:t>
              </a:r>
              <a:r>
                <a:rPr lang="en-US" altLang="ko-KR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, </a:t>
              </a: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중점연구분야에의 집중 연구 및 인프라 활용을 통해 연구의 수월성을 확보하고 이를 기반으로 글로벌 혁신신약개발 연구를 선도하고자 함</a:t>
              </a:r>
              <a:r>
                <a:rPr lang="en-US" altLang="ko-KR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.</a:t>
              </a:r>
              <a:endParaRPr lang="ko-KR" altLang="en-US" sz="1200" dirty="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72AD55-3DA9-42C2-A178-CF470FC0CE9C}"/>
                </a:ext>
              </a:extLst>
            </p:cNvPr>
            <p:cNvSpPr txBox="1"/>
            <p:nvPr/>
          </p:nvSpPr>
          <p:spPr>
            <a:xfrm>
              <a:off x="1796246" y="4907330"/>
              <a:ext cx="9897123" cy="89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협력이익가치를 공유하는 글로벌 </a:t>
              </a:r>
              <a:r>
                <a:rPr lang="ko-KR" altLang="en-US" sz="1200" b="0" i="0" dirty="0" err="1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바이오헬스산업</a:t>
              </a: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 네트워크 구축을 비전으로 제시함</a:t>
              </a:r>
              <a:r>
                <a:rPr lang="en-US" altLang="ko-KR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. </a:t>
              </a: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연구실</a:t>
              </a:r>
              <a:r>
                <a:rPr lang="en-US" altLang="ko-KR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-</a:t>
              </a: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산업현상</a:t>
              </a:r>
              <a:r>
                <a:rPr lang="en-US" altLang="ko-KR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-</a:t>
              </a: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임상 사이의 원활한 소통의 창구인 </a:t>
              </a:r>
              <a:r>
                <a:rPr lang="en-US" altLang="ko-KR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Interactive EPHARM-BIO </a:t>
              </a: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허브 구축을 기반으로 글로벌 </a:t>
              </a:r>
              <a:r>
                <a:rPr lang="ko-KR" altLang="en-US" sz="1200" b="0" i="0" dirty="0" err="1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바이오헬스산업의</a:t>
              </a: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 협력연구기반을 확대하며</a:t>
              </a:r>
              <a:r>
                <a:rPr lang="en-US" altLang="ko-KR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, </a:t>
              </a: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대등한 관계의 </a:t>
              </a:r>
              <a:r>
                <a:rPr lang="ko-KR" altLang="en-US" sz="1200" b="0" i="0" dirty="0" err="1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굿윌</a:t>
              </a: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 네트워크 기반 가치</a:t>
              </a:r>
              <a:r>
                <a:rPr lang="en-US" altLang="ko-KR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(</a:t>
              </a:r>
              <a:r>
                <a:rPr lang="en-US" altLang="ko-KR" sz="1200" b="0" i="0" dirty="0" err="1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NetWorth</a:t>
              </a:r>
              <a:r>
                <a:rPr lang="en-US" altLang="ko-KR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) </a:t>
              </a:r>
              <a:r>
                <a:rPr lang="ko-KR" altLang="en-US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창조를 국제화 비전 실현 목표로 제시함</a:t>
              </a:r>
              <a:r>
                <a:rPr lang="en-US" altLang="ko-KR" sz="1200" b="0" i="0" dirty="0">
                  <a:solidFill>
                    <a:schemeClr val="bg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.</a:t>
              </a:r>
              <a:endParaRPr lang="ko-KR" altLang="en-US" sz="1200" dirty="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A919BC-6008-4BCA-99AA-7B39EA25CCAB}"/>
                </a:ext>
              </a:extLst>
            </p:cNvPr>
            <p:cNvSpPr txBox="1"/>
            <p:nvPr/>
          </p:nvSpPr>
          <p:spPr>
            <a:xfrm>
              <a:off x="392094" y="3917805"/>
              <a:ext cx="1134864" cy="377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400" spc="-3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◆ 연구 비전</a:t>
              </a:r>
              <a:endParaRPr lang="ko-KR" altLang="en-US" sz="14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6918257-03B5-4ED5-BE82-FC64633D02F1}"/>
                </a:ext>
              </a:extLst>
            </p:cNvPr>
            <p:cNvSpPr txBox="1"/>
            <p:nvPr/>
          </p:nvSpPr>
          <p:spPr>
            <a:xfrm>
              <a:off x="392093" y="4907330"/>
              <a:ext cx="1312419" cy="377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400" spc="-3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◆ 국제화 비전</a:t>
              </a:r>
              <a:endParaRPr lang="ko-KR" altLang="en-US" sz="14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4301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30</a:t>
            </a:fld>
            <a:endParaRPr lang="ko-KR" altLang="en-US" dirty="0"/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1068026" y="724717"/>
            <a:ext cx="9516673" cy="432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fontAlgn="auto" latinLnBrk="0" hangingPunct="1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endParaRPr lang="en-US" altLang="ko-KR" sz="2400" kern="0" dirty="0">
              <a:solidFill>
                <a:sysClr val="windowText" lastClr="000000"/>
              </a:solidFill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498830"/>
              </p:ext>
            </p:extLst>
          </p:nvPr>
        </p:nvGraphicFramePr>
        <p:xfrm>
          <a:off x="52614" y="891145"/>
          <a:ext cx="12077700" cy="5426948"/>
        </p:xfrm>
        <a:graphic>
          <a:graphicData uri="http://schemas.openxmlformats.org/drawingml/2006/table">
            <a:tbl>
              <a:tblPr/>
              <a:tblGrid>
                <a:gridCol w="528624">
                  <a:extLst>
                    <a:ext uri="{9D8B030D-6E8A-4147-A177-3AD203B41FA5}">
                      <a16:colId xmlns:a16="http://schemas.microsoft.com/office/drawing/2014/main" val="268236732"/>
                    </a:ext>
                  </a:extLst>
                </a:gridCol>
                <a:gridCol w="1461586">
                  <a:extLst>
                    <a:ext uri="{9D8B030D-6E8A-4147-A177-3AD203B41FA5}">
                      <a16:colId xmlns:a16="http://schemas.microsoft.com/office/drawing/2014/main" val="1942152065"/>
                    </a:ext>
                  </a:extLst>
                </a:gridCol>
                <a:gridCol w="3518231">
                  <a:extLst>
                    <a:ext uri="{9D8B030D-6E8A-4147-A177-3AD203B41FA5}">
                      <a16:colId xmlns:a16="http://schemas.microsoft.com/office/drawing/2014/main" val="1565718619"/>
                    </a:ext>
                  </a:extLst>
                </a:gridCol>
                <a:gridCol w="1182140">
                  <a:extLst>
                    <a:ext uri="{9D8B030D-6E8A-4147-A177-3AD203B41FA5}">
                      <a16:colId xmlns:a16="http://schemas.microsoft.com/office/drawing/2014/main" val="615149152"/>
                    </a:ext>
                  </a:extLst>
                </a:gridCol>
                <a:gridCol w="1390601">
                  <a:extLst>
                    <a:ext uri="{9D8B030D-6E8A-4147-A177-3AD203B41FA5}">
                      <a16:colId xmlns:a16="http://schemas.microsoft.com/office/drawing/2014/main" val="1553024152"/>
                    </a:ext>
                  </a:extLst>
                </a:gridCol>
                <a:gridCol w="1308801">
                  <a:extLst>
                    <a:ext uri="{9D8B030D-6E8A-4147-A177-3AD203B41FA5}">
                      <a16:colId xmlns:a16="http://schemas.microsoft.com/office/drawing/2014/main" val="3738785195"/>
                    </a:ext>
                  </a:extLst>
                </a:gridCol>
                <a:gridCol w="2687717">
                  <a:extLst>
                    <a:ext uri="{9D8B030D-6E8A-4147-A177-3AD203B41FA5}">
                      <a16:colId xmlns:a16="http://schemas.microsoft.com/office/drawing/2014/main" val="4095806080"/>
                    </a:ext>
                  </a:extLst>
                </a:gridCol>
              </a:tblGrid>
              <a:tr h="45505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순번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장학금명</a:t>
                      </a:r>
                      <a:endParaRPr lang="ko-KR" alt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대상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장학금액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장학금 성격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신청기간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비고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646366"/>
                  </a:ext>
                </a:extLst>
              </a:tr>
              <a:tr h="108097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이화플러스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일반대학원 석사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·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박사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·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석박사통합과 정규등록생으로서 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가계형편이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어려운 학생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(24-2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 기준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 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신입생 포함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 </a:t>
                      </a:r>
                      <a:b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수료생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·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교과목등록생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·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외국인유학생 제외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  <a:b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직전학기 평점 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3.0 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이상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 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신입생은 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성적기준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없음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100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만원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학업보조비</a:t>
                      </a:r>
                      <a:b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생활비지원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학기초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공지사항 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확인필수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타장학금과 중복 및 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등록금 초과수혜 가능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780650"/>
                  </a:ext>
                </a:extLst>
              </a:tr>
              <a:tr h="5315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면학장려금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등록금 범위 내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차등지원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학비감면</a:t>
                      </a:r>
                      <a:b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등록금 지원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등록금 범위 내 타장학금과 중복 가능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7205326"/>
                  </a:ext>
                </a:extLst>
              </a:tr>
              <a:tr h="6970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2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주홍장학금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본교 약학과 학부 졸업생 중 박사 정규등록생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300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만원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학비감면</a:t>
                      </a:r>
                      <a:b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등록금 지원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5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월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/10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월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공지사항 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확인필수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등록금초과하여 중복수혜 불가</a:t>
                      </a:r>
                      <a:b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장학금 수여식 참석 필수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740982"/>
                  </a:ext>
                </a:extLst>
              </a:tr>
              <a:tr h="7998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미래인재장학금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대학원 동창회 정회원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석사학위 수여자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중 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본교 일반대학원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(2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년차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이하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박사과정 등록 예정자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석사졸업논문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or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최근 박사연구과제 결과 발표가능자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150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만원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학비감면</a:t>
                      </a:r>
                      <a:b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등록금 지원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학기초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공지사항 확인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등록금 범위 내 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타장학금과 중복 가능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453967"/>
                  </a:ext>
                </a:extLst>
              </a:tr>
              <a:tr h="9259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4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이화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Frontier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직전학기 성적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2.0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이상 정규등록 전일제학생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수료생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논문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/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연구등록생포함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및 휴학생 지급 불가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신입생은 직전학기 성적 없으므로 입학 학기 예외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전액 장학금을 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수혜하지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않는 학생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A: 400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만원</a:t>
                      </a:r>
                      <a:b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B: 200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만원</a:t>
                      </a:r>
                      <a:b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C: 100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만원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학비감면</a:t>
                      </a:r>
                      <a:b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등록금 지원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5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월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/11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월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공지사항 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확인필수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등록금 범위 내에서만 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수혜가능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095761"/>
                  </a:ext>
                </a:extLst>
              </a:tr>
              <a:tr h="4682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5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약대교수장학금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전일제 대학생 중 주거와 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생활비 보조가 필요한 학생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최대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200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만원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학업보조비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생활비지원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4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월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-5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월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타장학금과 중복 및 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등록금 초과수혜 가능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8844041"/>
                  </a:ext>
                </a:extLst>
              </a:tr>
              <a:tr h="4682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6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이대총동창회장학금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일반대학원 석사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통합과정 신입생 중 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본교학부 졸업자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100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만원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학비감면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등록금 지원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공지사항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</a:t>
                      </a:r>
                      <a:endParaRPr lang="en-US" altLang="ko-KR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algn="ctr" fontAlgn="ctr"/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확인필수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등록금 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초과수혜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불가</a:t>
                      </a:r>
                    </a:p>
                  </a:txBody>
                  <a:tcPr marL="7724" marR="7724" marT="7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2780743"/>
                  </a:ext>
                </a:extLst>
              </a:tr>
            </a:tbl>
          </a:graphicData>
        </a:graphic>
      </p:graphicFrame>
      <p:sp>
        <p:nvSpPr>
          <p:cNvPr id="11" name="제목 1">
            <a:extLst>
              <a:ext uri="{FF2B5EF4-FFF2-40B4-BE49-F238E27FC236}">
                <a16:creationId xmlns:a16="http://schemas.microsoft.com/office/drawing/2014/main" id="{464BC0A2-2D81-4FD7-994B-9F201C8B1D0D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5. </a:t>
            </a:r>
            <a:r>
              <a:rPr lang="ko-KR" altLang="en-US" sz="3600" dirty="0"/>
              <a:t>장학금</a:t>
            </a:r>
          </a:p>
        </p:txBody>
      </p:sp>
    </p:spTree>
    <p:extLst>
      <p:ext uri="{BB962C8B-B14F-4D97-AF65-F5344CB8AC3E}">
        <p14:creationId xmlns:p14="http://schemas.microsoft.com/office/powerpoint/2010/main" val="1831019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31</a:t>
            </a:fld>
            <a:endParaRPr lang="ko-KR" altLang="en-US" dirty="0"/>
          </a:p>
        </p:txBody>
      </p:sp>
      <p:sp>
        <p:nvSpPr>
          <p:cNvPr id="12" name="제목 1">
            <a:extLst>
              <a:ext uri="{FF2B5EF4-FFF2-40B4-BE49-F238E27FC236}">
                <a16:creationId xmlns:a16="http://schemas.microsoft.com/office/drawing/2014/main" id="{E0C21FAE-4F30-440E-AC02-DFB65E55D8B8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6. </a:t>
            </a:r>
            <a:r>
              <a:rPr lang="ko-KR" altLang="en-US" sz="3600" dirty="0"/>
              <a:t>교수소개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5001CD94-71EE-4EDD-94B4-B28C6DAB5450}"/>
              </a:ext>
            </a:extLst>
          </p:cNvPr>
          <p:cNvGrpSpPr/>
          <p:nvPr/>
        </p:nvGrpSpPr>
        <p:grpSpPr>
          <a:xfrm>
            <a:off x="1609367" y="1642988"/>
            <a:ext cx="2127915" cy="3350795"/>
            <a:chOff x="1609367" y="1403289"/>
            <a:chExt cx="2127915" cy="3350795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C4454CC0-C627-44F4-B329-650BE0627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7" t="9109" r="9651"/>
            <a:stretch/>
          </p:blipFill>
          <p:spPr>
            <a:xfrm>
              <a:off x="1609367" y="1403289"/>
              <a:ext cx="2127915" cy="2520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5FDCCE2-D67F-407F-9CAC-E6DFF21E1F94}"/>
                </a:ext>
              </a:extLst>
            </p:cNvPr>
            <p:cNvSpPr txBox="1"/>
            <p:nvPr/>
          </p:nvSpPr>
          <p:spPr>
            <a:xfrm>
              <a:off x="1618388" y="4107753"/>
              <a:ext cx="21098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>
                  <a:latin typeface="이화체" panose="02000300000000000000" pitchFamily="2" charset="-127"/>
                  <a:ea typeface="이화체" panose="02000300000000000000" pitchFamily="2" charset="-127"/>
                </a:rPr>
                <a:t>약학대학 대학원</a:t>
              </a:r>
              <a:endParaRPr lang="en-US" altLang="ko-KR" dirty="0">
                <a:latin typeface="이화체" panose="02000300000000000000" pitchFamily="2" charset="-127"/>
                <a:ea typeface="이화체" panose="02000300000000000000" pitchFamily="2" charset="-127"/>
              </a:endParaRPr>
            </a:p>
            <a:p>
              <a:pPr algn="ctr"/>
              <a:r>
                <a:rPr lang="ko-KR" altLang="en-US" dirty="0">
                  <a:latin typeface="이화체" panose="02000300000000000000" pitchFamily="2" charset="-127"/>
                  <a:ea typeface="이화체" panose="02000300000000000000" pitchFamily="2" charset="-127"/>
                </a:rPr>
                <a:t>학장 </a:t>
              </a:r>
              <a:r>
                <a:rPr lang="en-US" altLang="ko-KR" dirty="0">
                  <a:latin typeface="이화체" panose="02000300000000000000" pitchFamily="2" charset="-127"/>
                  <a:ea typeface="이화체" panose="02000300000000000000" pitchFamily="2" charset="-127"/>
                </a:rPr>
                <a:t>: </a:t>
              </a:r>
              <a:r>
                <a:rPr lang="ko-KR" altLang="en-US" dirty="0" err="1">
                  <a:latin typeface="이화체" panose="02000300000000000000" pitchFamily="2" charset="-127"/>
                  <a:ea typeface="이화체" panose="02000300000000000000" pitchFamily="2" charset="-127"/>
                </a:rPr>
                <a:t>이화정</a:t>
              </a:r>
              <a:r>
                <a:rPr lang="ko-KR" altLang="en-US" dirty="0">
                  <a:latin typeface="이화체" panose="02000300000000000000" pitchFamily="2" charset="-127"/>
                  <a:ea typeface="이화체" panose="02000300000000000000" pitchFamily="2" charset="-127"/>
                </a:rPr>
                <a:t> 교수님</a:t>
              </a: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272C364B-D89C-44CD-8BC1-E704D255E63D}"/>
              </a:ext>
            </a:extLst>
          </p:cNvPr>
          <p:cNvGrpSpPr/>
          <p:nvPr/>
        </p:nvGrpSpPr>
        <p:grpSpPr>
          <a:xfrm>
            <a:off x="4988540" y="1642988"/>
            <a:ext cx="2318263" cy="3350795"/>
            <a:chOff x="5101762" y="1403289"/>
            <a:chExt cx="2318263" cy="3350795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79AB9DA8-5B98-4995-BBE9-2DA83757DE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637" t="6175" r="20109"/>
            <a:stretch/>
          </p:blipFill>
          <p:spPr>
            <a:xfrm>
              <a:off x="5227515" y="1403289"/>
              <a:ext cx="2066756" cy="252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3A3D38-F083-43DD-A33D-F1067764D16B}"/>
                </a:ext>
              </a:extLst>
            </p:cNvPr>
            <p:cNvSpPr txBox="1"/>
            <p:nvPr/>
          </p:nvSpPr>
          <p:spPr>
            <a:xfrm>
              <a:off x="5101762" y="4107753"/>
              <a:ext cx="23182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>
                  <a:latin typeface="이화체" panose="02000300000000000000" pitchFamily="2" charset="-127"/>
                  <a:ea typeface="이화체" panose="02000300000000000000" pitchFamily="2" charset="-127"/>
                </a:rPr>
                <a:t>약학대학 대학원</a:t>
              </a:r>
              <a:endParaRPr lang="en-US" altLang="ko-KR" dirty="0">
                <a:latin typeface="이화체" panose="02000300000000000000" pitchFamily="2" charset="-127"/>
                <a:ea typeface="이화체" panose="02000300000000000000" pitchFamily="2" charset="-127"/>
              </a:endParaRPr>
            </a:p>
            <a:p>
              <a:pPr algn="ctr"/>
              <a:r>
                <a:rPr lang="ko-KR" altLang="en-US" dirty="0">
                  <a:latin typeface="이화체" panose="02000300000000000000" pitchFamily="2" charset="-127"/>
                  <a:ea typeface="이화체" panose="02000300000000000000" pitchFamily="2" charset="-127"/>
                </a:rPr>
                <a:t>부학장 </a:t>
              </a:r>
              <a:r>
                <a:rPr lang="en-US" altLang="ko-KR" dirty="0">
                  <a:latin typeface="이화체" panose="02000300000000000000" pitchFamily="2" charset="-127"/>
                  <a:ea typeface="이화체" panose="02000300000000000000" pitchFamily="2" charset="-127"/>
                </a:rPr>
                <a:t>: </a:t>
              </a:r>
              <a:r>
                <a:rPr lang="ko-KR" altLang="en-US" dirty="0" err="1">
                  <a:latin typeface="이화체" panose="02000300000000000000" pitchFamily="2" charset="-127"/>
                  <a:ea typeface="이화체" panose="02000300000000000000" pitchFamily="2" charset="-127"/>
                </a:rPr>
                <a:t>류재상</a:t>
              </a:r>
              <a:r>
                <a:rPr lang="ko-KR" altLang="en-US" dirty="0">
                  <a:latin typeface="이화체" panose="02000300000000000000" pitchFamily="2" charset="-127"/>
                  <a:ea typeface="이화체" panose="02000300000000000000" pitchFamily="2" charset="-127"/>
                </a:rPr>
                <a:t> 교수님</a:t>
              </a: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1408AE97-2A3C-4C2F-8CE4-75E7D6A4B686}"/>
              </a:ext>
            </a:extLst>
          </p:cNvPr>
          <p:cNvGrpSpPr/>
          <p:nvPr/>
        </p:nvGrpSpPr>
        <p:grpSpPr>
          <a:xfrm>
            <a:off x="8558061" y="1642988"/>
            <a:ext cx="2318262" cy="3350795"/>
            <a:chOff x="8558061" y="1403289"/>
            <a:chExt cx="2318262" cy="3350795"/>
          </a:xfrm>
        </p:grpSpPr>
        <p:pic>
          <p:nvPicPr>
            <p:cNvPr id="24" name="그림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8378" y="1403289"/>
              <a:ext cx="2237629" cy="25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DDF716-C8D3-4E1F-9146-3D71232C9E0F}"/>
                </a:ext>
              </a:extLst>
            </p:cNvPr>
            <p:cNvSpPr txBox="1"/>
            <p:nvPr/>
          </p:nvSpPr>
          <p:spPr>
            <a:xfrm>
              <a:off x="8558061" y="4107753"/>
              <a:ext cx="2318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>
                  <a:latin typeface="이화체" panose="02000300000000000000" pitchFamily="2" charset="-127"/>
                  <a:ea typeface="이화체" panose="02000300000000000000" pitchFamily="2" charset="-127"/>
                </a:rPr>
                <a:t>약학대학 대학원</a:t>
              </a:r>
              <a:endParaRPr lang="en-US" altLang="ko-KR" dirty="0">
                <a:latin typeface="이화체" panose="02000300000000000000" pitchFamily="2" charset="-127"/>
                <a:ea typeface="이화체" panose="02000300000000000000" pitchFamily="2" charset="-127"/>
              </a:endParaRPr>
            </a:p>
            <a:p>
              <a:pPr algn="ctr"/>
              <a:r>
                <a:rPr lang="ko-KR" altLang="en-US" dirty="0">
                  <a:latin typeface="이화체" panose="02000300000000000000" pitchFamily="2" charset="-127"/>
                  <a:ea typeface="이화체" panose="02000300000000000000" pitchFamily="2" charset="-127"/>
                </a:rPr>
                <a:t>학과장 </a:t>
              </a:r>
              <a:r>
                <a:rPr lang="en-US" altLang="ko-KR" dirty="0">
                  <a:latin typeface="이화체" panose="02000300000000000000" pitchFamily="2" charset="-127"/>
                  <a:ea typeface="이화체" panose="02000300000000000000" pitchFamily="2" charset="-127"/>
                </a:rPr>
                <a:t>: </a:t>
              </a:r>
              <a:r>
                <a:rPr lang="ko-KR" altLang="en-US" dirty="0">
                  <a:latin typeface="이화체" panose="02000300000000000000" pitchFamily="2" charset="-127"/>
                  <a:ea typeface="이화체" panose="02000300000000000000" pitchFamily="2" charset="-127"/>
                </a:rPr>
                <a:t>황은숙 교수님</a:t>
              </a:r>
              <a:endParaRPr lang="en-US" altLang="ko-KR" dirty="0">
                <a:latin typeface="이화체" panose="02000300000000000000" pitchFamily="2" charset="-127"/>
                <a:ea typeface="이화체" panose="020003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6747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32</a:t>
            </a:fld>
            <a:endParaRPr lang="ko-KR" altLang="en-US" dirty="0"/>
          </a:p>
        </p:txBody>
      </p:sp>
      <p:graphicFrame>
        <p:nvGraphicFramePr>
          <p:cNvPr id="13" name="표 12"/>
          <p:cNvGraphicFramePr>
            <a:graphicFrameLocks noGrp="1"/>
          </p:cNvGraphicFramePr>
          <p:nvPr/>
        </p:nvGraphicFramePr>
        <p:xfrm>
          <a:off x="1107205" y="963105"/>
          <a:ext cx="10080000" cy="54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1011420684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14488981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859429239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610145878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김우성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(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약품미생물학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wooseong_kim@ewha.ac.kr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신동해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(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구조생물학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dhshin55@ewha.ac.kr 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539563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우현애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(</a:t>
                      </a:r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약품생화학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hawoo@ewha.ac.kr 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이기현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(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바이오 의약품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kihyun.lee@ewha.ac.kr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68926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장준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(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면역학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tcell@ewha.ac.kr 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황은숙</a:t>
                      </a: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 (</a:t>
                      </a:r>
                      <a:r>
                        <a:rPr kumimoji="0" lang="ko-KR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분자면역생물학</a:t>
                      </a: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eshwang@ewha.ac.kr </a:t>
                      </a:r>
                      <a:endParaRPr kumimoji="0" lang="ko-KR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0748447"/>
                  </a:ext>
                </a:extLst>
              </a:tr>
            </a:tbl>
          </a:graphicData>
        </a:graphic>
      </p:graphicFrame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906" y="2877607"/>
            <a:ext cx="1386066" cy="162650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05" y="963105"/>
            <a:ext cx="1438665" cy="1798754"/>
          </a:xfrm>
          <a:prstGeom prst="rect">
            <a:avLst/>
          </a:prstGeom>
        </p:spPr>
      </p:pic>
      <p:sp>
        <p:nvSpPr>
          <p:cNvPr id="16" name="object 9"/>
          <p:cNvSpPr/>
          <p:nvPr/>
        </p:nvSpPr>
        <p:spPr>
          <a:xfrm>
            <a:off x="6131746" y="963105"/>
            <a:ext cx="1545123" cy="17987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46354"/>
            <a:endParaRPr sz="107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5"/>
          <p:cNvSpPr/>
          <p:nvPr/>
        </p:nvSpPr>
        <p:spPr>
          <a:xfrm>
            <a:off x="1177560" y="2828384"/>
            <a:ext cx="1341113" cy="17249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46354"/>
            <a:endParaRPr sz="107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1134453" y="4595744"/>
            <a:ext cx="1427326" cy="17249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46354"/>
            <a:endParaRPr sz="1076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그림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855" y="4619862"/>
            <a:ext cx="1399107" cy="157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제목 1">
            <a:extLst>
              <a:ext uri="{FF2B5EF4-FFF2-40B4-BE49-F238E27FC236}">
                <a16:creationId xmlns:a16="http://schemas.microsoft.com/office/drawing/2014/main" id="{E0C21FAE-4F30-440E-AC02-DFB65E55D8B8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6. </a:t>
            </a:r>
            <a:r>
              <a:rPr lang="ko-KR" altLang="en-US" sz="3600" dirty="0"/>
              <a:t>교수소개 </a:t>
            </a:r>
            <a:r>
              <a:rPr lang="en-US" altLang="ko-KR" sz="3600" dirty="0"/>
              <a:t>(</a:t>
            </a:r>
            <a:r>
              <a:rPr lang="ko-KR" altLang="en-US" sz="3600" dirty="0" err="1"/>
              <a:t>생명약학</a:t>
            </a:r>
            <a:r>
              <a:rPr lang="ko-KR" altLang="en-US" sz="3600" dirty="0"/>
              <a:t> 분야</a:t>
            </a:r>
            <a:r>
              <a:rPr lang="en-US" altLang="ko-KR" sz="3600" dirty="0"/>
              <a:t>)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865906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33</a:t>
            </a:fld>
            <a:endParaRPr lang="ko-KR" altLang="en-US" dirty="0"/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739284"/>
              </p:ext>
            </p:extLst>
          </p:nvPr>
        </p:nvGraphicFramePr>
        <p:xfrm>
          <a:off x="1208299" y="1543396"/>
          <a:ext cx="10080000" cy="54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1011420684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14488981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859429239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610145878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강수성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(</a:t>
                      </a:r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의약화학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sskang@ewha.ac.kr 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류재상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(</a:t>
                      </a:r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의약화학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ryuj@ewha.ac.kr  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539563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latinLnBrk="1"/>
                      <a:r>
                        <a:rPr lang="ko-KR" altLang="en-US" sz="1600" b="0" dirty="0" err="1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유진하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(</a:t>
                      </a:r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의약화학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jhyu@ewha.ac.kr 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최선 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분자모델링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및 </a:t>
                      </a:r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약물설계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sunchoi@ewha.ac.kr 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68926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0748447"/>
                  </a:ext>
                </a:extLst>
              </a:tr>
            </a:tbl>
          </a:graphicData>
        </a:graphic>
      </p:graphicFrame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16" y="1455473"/>
            <a:ext cx="1433966" cy="178009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BBD291B-95C2-44E5-9634-937DBD1F78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37" t="6175" r="20109"/>
          <a:stretch/>
        </p:blipFill>
        <p:spPr>
          <a:xfrm>
            <a:off x="6248299" y="1557073"/>
            <a:ext cx="1438656" cy="175415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8" r="14109"/>
          <a:stretch/>
        </p:blipFill>
        <p:spPr>
          <a:xfrm>
            <a:off x="6249780" y="3386214"/>
            <a:ext cx="1440000" cy="179698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16" y="3459270"/>
            <a:ext cx="1444752" cy="1723930"/>
          </a:xfrm>
          <a:prstGeom prst="rect">
            <a:avLst/>
          </a:prstGeom>
        </p:spPr>
      </p:pic>
      <p:sp>
        <p:nvSpPr>
          <p:cNvPr id="12" name="제목 1">
            <a:extLst>
              <a:ext uri="{FF2B5EF4-FFF2-40B4-BE49-F238E27FC236}">
                <a16:creationId xmlns:a16="http://schemas.microsoft.com/office/drawing/2014/main" id="{4979FBB6-E545-4459-9529-47F37F499B31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6. </a:t>
            </a:r>
            <a:r>
              <a:rPr lang="ko-KR" altLang="en-US" sz="3600" dirty="0"/>
              <a:t>교수소개 </a:t>
            </a:r>
            <a:r>
              <a:rPr lang="en-US" altLang="ko-KR" sz="3600" dirty="0"/>
              <a:t>(</a:t>
            </a:r>
            <a:r>
              <a:rPr lang="ko-KR" altLang="en-US" sz="3600" dirty="0"/>
              <a:t>의약화학 분야</a:t>
            </a:r>
            <a:r>
              <a:rPr lang="en-US" altLang="ko-KR" sz="3600" dirty="0"/>
              <a:t>)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403352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34</a:t>
            </a:fld>
            <a:endParaRPr lang="ko-KR" altLang="en-US" dirty="0"/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958594"/>
              </p:ext>
            </p:extLst>
          </p:nvPr>
        </p:nvGraphicFramePr>
        <p:xfrm>
          <a:off x="1036867" y="2421690"/>
          <a:ext cx="10080000" cy="18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1011420684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14488981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859429239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610145878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서은경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(</a:t>
                      </a:r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생약학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yuny@ewha.ac.kr 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이윤실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(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천연물약품학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yslee0425@ewha.ac.kr 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539563"/>
                  </a:ext>
                </a:extLst>
              </a:tr>
            </a:tbl>
          </a:graphicData>
        </a:graphic>
      </p:graphicFrame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" r="6966"/>
          <a:stretch/>
        </p:blipFill>
        <p:spPr>
          <a:xfrm>
            <a:off x="1061251" y="2421691"/>
            <a:ext cx="1367891" cy="1800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793" y="2421689"/>
            <a:ext cx="1563826" cy="1800001"/>
          </a:xfrm>
          <a:prstGeom prst="rect">
            <a:avLst/>
          </a:prstGeom>
        </p:spPr>
      </p:pic>
      <p:sp>
        <p:nvSpPr>
          <p:cNvPr id="8" name="제목 1">
            <a:extLst>
              <a:ext uri="{FF2B5EF4-FFF2-40B4-BE49-F238E27FC236}">
                <a16:creationId xmlns:a16="http://schemas.microsoft.com/office/drawing/2014/main" id="{CA212CD5-0807-4375-80B1-521254F7AC29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6. </a:t>
            </a:r>
            <a:r>
              <a:rPr lang="ko-KR" altLang="en-US" sz="3600" dirty="0"/>
              <a:t>교수소개 </a:t>
            </a:r>
            <a:r>
              <a:rPr lang="en-US" altLang="ko-KR" sz="3600" dirty="0"/>
              <a:t>(</a:t>
            </a:r>
            <a:r>
              <a:rPr lang="ko-KR" altLang="en-US" sz="3600" dirty="0" err="1"/>
              <a:t>천연물약학</a:t>
            </a:r>
            <a:r>
              <a:rPr lang="ko-KR" altLang="en-US" sz="3600" dirty="0"/>
              <a:t> 분야</a:t>
            </a:r>
            <a:r>
              <a:rPr lang="en-US" altLang="ko-KR" sz="3600" dirty="0"/>
              <a:t>)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9272531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35</a:t>
            </a:fld>
            <a:endParaRPr lang="ko-KR" altLang="en-US" dirty="0"/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444528"/>
              </p:ext>
            </p:extLst>
          </p:nvPr>
        </p:nvGraphicFramePr>
        <p:xfrm>
          <a:off x="1107205" y="1584897"/>
          <a:ext cx="1008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1011420684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14488981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859429239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610145878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0" dirty="0" err="1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권영주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분석화학 및 </a:t>
                      </a:r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화학생물학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ykwon@ewha.ac.kr 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송은주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(</a:t>
                      </a:r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약품분석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esong@ewha.ac.kr 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539563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600" b="0" baseline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latinLnBrk="1"/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장선복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(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분석화학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sunbok.jang@ewha.ac.kr 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689262"/>
                  </a:ext>
                </a:extLst>
              </a:tr>
            </a:tbl>
          </a:graphicData>
        </a:graphic>
      </p:graphicFrame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05" y="1584896"/>
            <a:ext cx="1412698" cy="180447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r="4085"/>
          <a:stretch/>
        </p:blipFill>
        <p:spPr>
          <a:xfrm>
            <a:off x="6170802" y="1584896"/>
            <a:ext cx="1400430" cy="180447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E8525BC-EA7A-4F76-BD3F-2055E16059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747"/>
          <a:stretch/>
        </p:blipFill>
        <p:spPr>
          <a:xfrm>
            <a:off x="1039518" y="3558105"/>
            <a:ext cx="1548072" cy="1804479"/>
          </a:xfrm>
          <a:prstGeom prst="rect">
            <a:avLst/>
          </a:prstGeom>
        </p:spPr>
      </p:pic>
      <p:sp>
        <p:nvSpPr>
          <p:cNvPr id="13" name="제목 1">
            <a:extLst>
              <a:ext uri="{FF2B5EF4-FFF2-40B4-BE49-F238E27FC236}">
                <a16:creationId xmlns:a16="http://schemas.microsoft.com/office/drawing/2014/main" id="{5721FA42-80D6-4C6D-B272-74B4A570D907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6. </a:t>
            </a:r>
            <a:r>
              <a:rPr lang="ko-KR" altLang="en-US" sz="3600" dirty="0"/>
              <a:t>교수소개 </a:t>
            </a:r>
            <a:r>
              <a:rPr lang="en-US" altLang="ko-KR" sz="3600" dirty="0"/>
              <a:t>(</a:t>
            </a:r>
            <a:r>
              <a:rPr lang="ko-KR" altLang="en-US" sz="3600" dirty="0"/>
              <a:t>약물분석학 분야</a:t>
            </a:r>
            <a:r>
              <a:rPr lang="en-US" altLang="ko-KR" sz="3600" dirty="0"/>
              <a:t>)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0366207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36</a:t>
            </a:fld>
            <a:endParaRPr lang="ko-KR" altLang="en-US" dirty="0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" r="5446"/>
          <a:stretch/>
        </p:blipFill>
        <p:spPr>
          <a:xfrm>
            <a:off x="5975859" y="1258033"/>
            <a:ext cx="1486242" cy="1767903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35" y="1241984"/>
            <a:ext cx="1440000" cy="1800000"/>
          </a:xfrm>
          <a:prstGeom prst="rect">
            <a:avLst/>
          </a:prstGeom>
        </p:spPr>
      </p:pic>
      <p:sp>
        <p:nvSpPr>
          <p:cNvPr id="11" name="제목 1">
            <a:extLst>
              <a:ext uri="{FF2B5EF4-FFF2-40B4-BE49-F238E27FC236}">
                <a16:creationId xmlns:a16="http://schemas.microsoft.com/office/drawing/2014/main" id="{79E117A5-9ECF-4449-B9B1-951CC97EC7B3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6. </a:t>
            </a:r>
            <a:r>
              <a:rPr lang="ko-KR" altLang="en-US" sz="3600" dirty="0"/>
              <a:t>교수소개 </a:t>
            </a:r>
            <a:r>
              <a:rPr lang="en-US" altLang="ko-KR" sz="3600" dirty="0"/>
              <a:t>(</a:t>
            </a:r>
            <a:r>
              <a:rPr lang="ko-KR" altLang="en-US" sz="3600" dirty="0" err="1"/>
              <a:t>약제학</a:t>
            </a:r>
            <a:r>
              <a:rPr lang="ko-KR" altLang="en-US" sz="3600" dirty="0"/>
              <a:t> 분야</a:t>
            </a:r>
            <a:r>
              <a:rPr lang="en-US" altLang="ko-KR" sz="3600" dirty="0"/>
              <a:t>)</a:t>
            </a:r>
            <a:endParaRPr lang="ko-KR" alt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39FA86-1AF9-42B6-A44D-7789EB82EE81}"/>
              </a:ext>
            </a:extLst>
          </p:cNvPr>
          <p:cNvSpPr txBox="1"/>
          <p:nvPr/>
        </p:nvSpPr>
        <p:spPr>
          <a:xfrm>
            <a:off x="2844800" y="1818819"/>
            <a:ext cx="2012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/>
            <a:r>
              <a:rPr lang="ko-KR" altLang="en-US" sz="1600" b="0" baseline="0" dirty="0" err="1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김광명</a:t>
            </a:r>
            <a:r>
              <a:rPr lang="ko-KR" altLang="en-US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lang="en-US" altLang="ko-KR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1600" b="0" baseline="0" dirty="0" err="1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나노의약품</a:t>
            </a:r>
            <a:r>
              <a:rPr lang="en-US" altLang="ko-KR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  <a:p>
            <a:pPr latinLnBrk="1"/>
            <a:r>
              <a:rPr lang="en-US" altLang="ko-KR" sz="1600" b="0" dirty="0">
                <a:solidFill>
                  <a:schemeClr val="tx1"/>
                </a:solidFill>
                <a:effectLst/>
                <a:latin typeface="이화체" panose="02000300000000000000" pitchFamily="2" charset="-127"/>
                <a:ea typeface="이화체" panose="02000300000000000000" pitchFamily="2" charset="-127"/>
              </a:rPr>
              <a:t>kimkm@ewha.ac.kr</a:t>
            </a:r>
            <a:r>
              <a:rPr lang="en-US" altLang="ko-KR" sz="1600" dirty="0">
                <a:solidFill>
                  <a:schemeClr val="tx1"/>
                </a:solidFill>
                <a:effectLst/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endParaRPr lang="ko-KR" altLang="en-US" sz="1600" dirty="0"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5"/>
          <a:srcRect l="19281" t="7461" r="17299" b="46920"/>
          <a:stretch/>
        </p:blipFill>
        <p:spPr>
          <a:xfrm>
            <a:off x="1101035" y="3665054"/>
            <a:ext cx="1486242" cy="16038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B56511-732E-4D8E-995A-8F5AE8766A3C}"/>
              </a:ext>
            </a:extLst>
          </p:cNvPr>
          <p:cNvSpPr txBox="1"/>
          <p:nvPr/>
        </p:nvSpPr>
        <p:spPr>
          <a:xfrm>
            <a:off x="2843487" y="4143820"/>
            <a:ext cx="1766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/>
            <a:r>
              <a:rPr lang="ko-KR" altLang="en-US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이용현</a:t>
            </a:r>
            <a:r>
              <a:rPr lang="en-US" altLang="ko-KR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(</a:t>
            </a:r>
            <a:r>
              <a:rPr lang="ko-KR" altLang="en-US" sz="1600" b="0" baseline="0" dirty="0" err="1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약제학</a:t>
            </a:r>
            <a:r>
              <a:rPr lang="en-US" altLang="ko-KR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  <a:p>
            <a:pPr latinLnBrk="1"/>
            <a:r>
              <a:rPr lang="en-US" altLang="ko-KR" sz="1600" dirty="0">
                <a:solidFill>
                  <a:schemeClr val="tx1"/>
                </a:solidFill>
                <a:effectLst/>
                <a:latin typeface="이화체" panose="02000300000000000000" pitchFamily="2" charset="-127"/>
                <a:ea typeface="이화체" panose="02000300000000000000" pitchFamily="2" charset="-127"/>
              </a:rPr>
              <a:t>y.lee@ewha.ac.kr</a:t>
            </a:r>
            <a:endParaRPr lang="ko-KR" altLang="en-US" sz="1600" b="0" dirty="0">
              <a:solidFill>
                <a:schemeClr val="tx1"/>
              </a:solidFill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11D74E-84AE-4916-9DC3-0FFBF2AAE537}"/>
              </a:ext>
            </a:extLst>
          </p:cNvPr>
          <p:cNvSpPr txBox="1"/>
          <p:nvPr/>
        </p:nvSpPr>
        <p:spPr>
          <a:xfrm>
            <a:off x="7842572" y="1680319"/>
            <a:ext cx="3054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사홍기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생물약제학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 및 의약품품질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hsah@ewha.ac.kr </a:t>
            </a:r>
            <a:endParaRPr lang="ko-KR" altLang="en-US" sz="1600" dirty="0"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E9E404A9-C625-4FDA-B93E-2A02751E00CA}"/>
              </a:ext>
            </a:extLst>
          </p:cNvPr>
          <p:cNvGrpSpPr/>
          <p:nvPr/>
        </p:nvGrpSpPr>
        <p:grpSpPr>
          <a:xfrm>
            <a:off x="6128259" y="3616894"/>
            <a:ext cx="3802203" cy="1700182"/>
            <a:chOff x="1107205" y="3665053"/>
            <a:chExt cx="3802203" cy="1700182"/>
          </a:xfrm>
        </p:grpSpPr>
        <p:pic>
          <p:nvPicPr>
            <p:cNvPr id="20" name="그림 1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7" t="9109" r="9651"/>
            <a:stretch/>
          </p:blipFill>
          <p:spPr>
            <a:xfrm>
              <a:off x="1107205" y="3665053"/>
              <a:ext cx="1435652" cy="170018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2F0EF0-3193-4FB0-96AC-BE797915E979}"/>
                </a:ext>
              </a:extLst>
            </p:cNvPr>
            <p:cNvSpPr txBox="1"/>
            <p:nvPr/>
          </p:nvSpPr>
          <p:spPr>
            <a:xfrm>
              <a:off x="2862053" y="4191979"/>
              <a:ext cx="20473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atinLnBrk="1"/>
              <a:r>
                <a:rPr lang="ko-KR" altLang="en-US" sz="1600" b="0" baseline="0" dirty="0" err="1">
                  <a:solidFill>
                    <a:schemeClr val="tx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이화정</a:t>
              </a:r>
              <a:r>
                <a:rPr lang="en-US" altLang="ko-KR" sz="1600" b="0" baseline="0" dirty="0">
                  <a:solidFill>
                    <a:schemeClr val="tx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 (</a:t>
              </a:r>
              <a:r>
                <a:rPr lang="ko-KR" altLang="en-US" sz="1600" b="0" baseline="0" dirty="0" err="1">
                  <a:solidFill>
                    <a:schemeClr val="tx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약제학</a:t>
              </a:r>
              <a:r>
                <a:rPr lang="en-US" altLang="ko-KR" sz="1600" b="0" baseline="0" dirty="0">
                  <a:solidFill>
                    <a:schemeClr val="tx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)</a:t>
              </a:r>
            </a:p>
            <a:p>
              <a:pPr latinLnBrk="1"/>
              <a:r>
                <a:rPr lang="en-US" altLang="ko-KR" sz="1600" dirty="0">
                  <a:solidFill>
                    <a:schemeClr val="tx1"/>
                  </a:solidFill>
                  <a:effectLst/>
                  <a:latin typeface="이화체" panose="02000300000000000000" pitchFamily="2" charset="-127"/>
                  <a:ea typeface="이화체" panose="02000300000000000000" pitchFamily="2" charset="-127"/>
                </a:rPr>
                <a:t>hwalee@ewha.ac.kr </a:t>
              </a:r>
              <a:endParaRPr lang="ko-KR" altLang="en-US" sz="1600" b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3509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37</a:t>
            </a:fld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14744" r="6600"/>
          <a:stretch/>
        </p:blipFill>
        <p:spPr>
          <a:xfrm>
            <a:off x="496928" y="1188188"/>
            <a:ext cx="1520517" cy="177111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1" t="12367" r="3085"/>
          <a:stretch/>
        </p:blipFill>
        <p:spPr>
          <a:xfrm>
            <a:off x="4284720" y="1186772"/>
            <a:ext cx="1496683" cy="177394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F68D509-356B-4A20-B388-43CEDA9986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26" t="2619" r="4419" b="8025"/>
          <a:stretch/>
        </p:blipFill>
        <p:spPr>
          <a:xfrm>
            <a:off x="8197013" y="1127186"/>
            <a:ext cx="1496683" cy="1893116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9636888" y="1781357"/>
            <a:ext cx="2332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600" dirty="0" err="1">
                <a:solidFill>
                  <a:prstClr val="black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황인아</a:t>
            </a:r>
            <a:r>
              <a:rPr lang="ko-KR" altLang="en-US" sz="1600" dirty="0">
                <a:solidFill>
                  <a:prstClr val="black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lang="en-US" altLang="ko-KR" sz="1600" dirty="0">
                <a:solidFill>
                  <a:prstClr val="black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1600" dirty="0">
                <a:solidFill>
                  <a:prstClr val="black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약리학</a:t>
            </a:r>
            <a:r>
              <a:rPr lang="en-US" altLang="ko-KR" sz="1600" dirty="0">
                <a:solidFill>
                  <a:prstClr val="black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  <a:p>
            <a:pPr lvl="0">
              <a:defRPr/>
            </a:pPr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nahwang@ewha.ac.kr</a:t>
            </a:r>
            <a:endParaRPr lang="en-US" altLang="ko-KR" sz="1600" dirty="0">
              <a:solidFill>
                <a:prstClr val="black"/>
              </a:solidFill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350BD4F-32C5-4930-A02E-1932AB1645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145" y="3549161"/>
            <a:ext cx="1546893" cy="1930126"/>
          </a:xfrm>
          <a:prstGeom prst="rect">
            <a:avLst/>
          </a:prstGeom>
        </p:spPr>
      </p:pic>
      <p:sp>
        <p:nvSpPr>
          <p:cNvPr id="15" name="제목 1">
            <a:extLst>
              <a:ext uri="{FF2B5EF4-FFF2-40B4-BE49-F238E27FC236}">
                <a16:creationId xmlns:a16="http://schemas.microsoft.com/office/drawing/2014/main" id="{9D589506-826E-4224-87A5-FA0A5577C21A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6. </a:t>
            </a:r>
            <a:r>
              <a:rPr lang="ko-KR" altLang="en-US" sz="3600" dirty="0"/>
              <a:t>교수소개 </a:t>
            </a:r>
            <a:r>
              <a:rPr lang="en-US" altLang="ko-KR" sz="3600" dirty="0"/>
              <a:t>(</a:t>
            </a:r>
            <a:r>
              <a:rPr lang="ko-KR" altLang="en-US" sz="3600" dirty="0"/>
              <a:t>약물학</a:t>
            </a:r>
            <a:r>
              <a:rPr lang="en-US" altLang="ko-KR" sz="3600" dirty="0"/>
              <a:t>&amp;</a:t>
            </a:r>
            <a:r>
              <a:rPr lang="ko-KR" altLang="en-US" sz="3600" dirty="0"/>
              <a:t>생리학 분야</a:t>
            </a:r>
            <a:r>
              <a:rPr lang="en-US" altLang="ko-KR" sz="3600" dirty="0"/>
              <a:t>)</a:t>
            </a:r>
            <a:endParaRPr lang="ko-KR" alt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D36894-1F36-4DA8-B4A2-FFFB86FCE00B}"/>
              </a:ext>
            </a:extLst>
          </p:cNvPr>
          <p:cNvSpPr txBox="1"/>
          <p:nvPr/>
        </p:nvSpPr>
        <p:spPr>
          <a:xfrm>
            <a:off x="3605189" y="4221837"/>
            <a:ext cx="236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fontAlgn="ctr" latinLnBrk="1" hangingPunct="1">
              <a:spcBef>
                <a:spcPts val="0"/>
              </a:spcBef>
              <a:spcAft>
                <a:spcPts val="0"/>
              </a:spcAft>
            </a:pPr>
            <a:r>
              <a:rPr lang="ko-KR" altLang="ko-KR" sz="1600" b="0" i="0" u="none" strike="noStrike" kern="1200" baseline="0" dirty="0">
                <a:solidFill>
                  <a:srgbClr val="000000"/>
                </a:solidFill>
                <a:effectLst/>
                <a:latin typeface="이화체" panose="02000300000000000000" pitchFamily="2" charset="-127"/>
                <a:ea typeface="이화체" panose="02000300000000000000" pitchFamily="2" charset="-127"/>
              </a:rPr>
              <a:t>박소연</a:t>
            </a:r>
            <a:r>
              <a:rPr lang="en-US" altLang="ko-KR" sz="1600" b="0" i="0" u="none" strike="noStrike" kern="1200" baseline="0" dirty="0">
                <a:solidFill>
                  <a:srgbClr val="000000"/>
                </a:solidFill>
                <a:effectLst/>
                <a:latin typeface="이화체" panose="02000300000000000000" pitchFamily="2" charset="-127"/>
                <a:ea typeface="이화체" panose="02000300000000000000" pitchFamily="2" charset="-127"/>
              </a:rPr>
              <a:t> (</a:t>
            </a:r>
            <a:r>
              <a:rPr lang="ko-KR" altLang="en-US" sz="1600" b="0" i="0" u="none" strike="noStrike" kern="1200" baseline="0" dirty="0">
                <a:solidFill>
                  <a:srgbClr val="000000"/>
                </a:solidFill>
                <a:effectLst/>
                <a:latin typeface="이화체" panose="02000300000000000000" pitchFamily="2" charset="-127"/>
                <a:ea typeface="이화체" panose="02000300000000000000" pitchFamily="2" charset="-127"/>
              </a:rPr>
              <a:t>병태생리학</a:t>
            </a:r>
            <a:r>
              <a:rPr lang="en-US" altLang="ko-KR" sz="1600" b="0" i="0" u="none" strike="noStrike" kern="1200" baseline="0" dirty="0">
                <a:solidFill>
                  <a:srgbClr val="000000"/>
                </a:solidFill>
                <a:effectLst/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  <a:endParaRPr lang="ko-KR" altLang="ko-KR" sz="1600" b="0" i="0" u="none" strike="noStrike" dirty="0">
              <a:effectLst/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0" algn="l" rtl="0" eaLnBrk="1" fontAlgn="ctr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ko-KR" sz="1600" b="0" i="0" u="none" strike="noStrike" kern="1200" dirty="0">
                <a:solidFill>
                  <a:srgbClr val="000000"/>
                </a:solidFill>
                <a:effectLst/>
                <a:latin typeface="이화체" panose="02000300000000000000" pitchFamily="2" charset="-127"/>
                <a:ea typeface="이화체" panose="02000300000000000000" pitchFamily="2" charset="-127"/>
              </a:rPr>
              <a:t>syeonp@ewha.ac.kr</a:t>
            </a:r>
            <a:endParaRPr lang="ko-KR" altLang="en-US" sz="1600" dirty="0"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053E0E77-1DCA-49FD-AC35-1E5CCD50A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7410" y="3584416"/>
            <a:ext cx="1397752" cy="18596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969979-23BA-48AA-B628-DA498C041303}"/>
              </a:ext>
            </a:extLst>
          </p:cNvPr>
          <p:cNvSpPr txBox="1"/>
          <p:nvPr/>
        </p:nvSpPr>
        <p:spPr>
          <a:xfrm>
            <a:off x="7939314" y="4221837"/>
            <a:ext cx="1776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노현수 </a:t>
            </a:r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약리학</a:t>
            </a:r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  <a:p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hrho@ewha.ac.kr</a:t>
            </a:r>
            <a:endParaRPr lang="ko-KR" altLang="en-US" sz="1600" dirty="0"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E57F99-7C78-46D6-B883-511149B6058D}"/>
              </a:ext>
            </a:extLst>
          </p:cNvPr>
          <p:cNvSpPr txBox="1"/>
          <p:nvPr/>
        </p:nvSpPr>
        <p:spPr>
          <a:xfrm>
            <a:off x="2036835" y="1781357"/>
            <a:ext cx="2016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/>
            <a:r>
              <a:rPr lang="ko-KR" altLang="en-US" sz="1600" b="0" baseline="0" dirty="0" err="1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김화정</a:t>
            </a:r>
            <a:r>
              <a:rPr lang="ko-KR" altLang="en-US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lang="en-US" altLang="ko-KR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신경계약물학</a:t>
            </a:r>
            <a:r>
              <a:rPr lang="en-US" altLang="ko-KR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  <a:p>
            <a:pPr latinLnBrk="1"/>
            <a:r>
              <a:rPr lang="en-US" altLang="ko-KR" sz="1600" b="0" dirty="0">
                <a:solidFill>
                  <a:schemeClr val="tx1"/>
                </a:solidFill>
                <a:effectLst/>
                <a:latin typeface="이화체" panose="02000300000000000000" pitchFamily="2" charset="-127"/>
                <a:ea typeface="이화체" panose="02000300000000000000" pitchFamily="2" charset="-127"/>
              </a:rPr>
              <a:t>hjkim@ewha.ac.kr</a:t>
            </a:r>
            <a:endParaRPr lang="ko-KR" altLang="en-US" sz="1600" dirty="0"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9FA262-B5D7-43E5-AF2A-38D32B043F41}"/>
              </a:ext>
            </a:extLst>
          </p:cNvPr>
          <p:cNvSpPr txBox="1"/>
          <p:nvPr/>
        </p:nvSpPr>
        <p:spPr>
          <a:xfrm>
            <a:off x="5635693" y="1781357"/>
            <a:ext cx="2685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/>
            <a:r>
              <a:rPr lang="ko-KR" altLang="en-US" sz="1600" b="0" baseline="0" dirty="0" err="1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류인균</a:t>
            </a:r>
            <a:r>
              <a:rPr lang="ko-KR" altLang="en-US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lang="en-US" altLang="ko-KR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뇌의약학 및 뇌영상학</a:t>
            </a:r>
            <a:r>
              <a:rPr lang="en-US" altLang="ko-KR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  <a:p>
            <a:pPr latinLnBrk="1"/>
            <a:r>
              <a:rPr lang="en-US" altLang="ko-KR" sz="1600" b="0" dirty="0">
                <a:solidFill>
                  <a:schemeClr val="tx1"/>
                </a:solidFill>
                <a:effectLst/>
                <a:latin typeface="이화체" panose="02000300000000000000" pitchFamily="2" charset="-127"/>
                <a:ea typeface="이화체" panose="02000300000000000000" pitchFamily="2" charset="-127"/>
              </a:rPr>
              <a:t>inkylyoo@ewha.ac.kr</a:t>
            </a:r>
            <a:endParaRPr lang="ko-KR" altLang="en-US" sz="1600" dirty="0"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06226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38</a:t>
            </a:fld>
            <a:endParaRPr lang="ko-KR" altLang="en-US" dirty="0"/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964272"/>
              </p:ext>
            </p:extLst>
          </p:nvPr>
        </p:nvGraphicFramePr>
        <p:xfrm>
          <a:off x="1098413" y="2483237"/>
          <a:ext cx="10080000" cy="18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1011420684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14488981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859429239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610145878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latinLnBrk="1"/>
                      <a:endParaRPr lang="ko-KR" altLang="en-US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서원효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(</a:t>
                      </a:r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독성학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wonhyoseo@ewha.ac.kr 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임경민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(</a:t>
                      </a:r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독성학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kmlim@ewha.ac.kr 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539563"/>
                  </a:ext>
                </a:extLst>
              </a:tr>
            </a:tbl>
          </a:graphicData>
        </a:graphic>
      </p:graphicFrame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29" y="2507639"/>
            <a:ext cx="1465307" cy="173902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0"/>
          <a:stretch/>
        </p:blipFill>
        <p:spPr>
          <a:xfrm>
            <a:off x="6211565" y="2507639"/>
            <a:ext cx="1289915" cy="1776848"/>
          </a:xfrm>
          <a:prstGeom prst="rect">
            <a:avLst/>
          </a:prstGeom>
        </p:spPr>
      </p:pic>
      <p:sp>
        <p:nvSpPr>
          <p:cNvPr id="8" name="제목 1">
            <a:extLst>
              <a:ext uri="{FF2B5EF4-FFF2-40B4-BE49-F238E27FC236}">
                <a16:creationId xmlns:a16="http://schemas.microsoft.com/office/drawing/2014/main" id="{DED1C26D-D7F4-4074-B3E3-C64376524455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6. </a:t>
            </a:r>
            <a:r>
              <a:rPr lang="ko-KR" altLang="en-US" sz="3600" dirty="0"/>
              <a:t>교수소개 </a:t>
            </a:r>
            <a:r>
              <a:rPr lang="en-US" altLang="ko-KR" sz="3600" dirty="0"/>
              <a:t>(</a:t>
            </a:r>
            <a:r>
              <a:rPr lang="ko-KR" altLang="en-US" sz="3600" dirty="0" err="1"/>
              <a:t>독성학</a:t>
            </a:r>
            <a:r>
              <a:rPr lang="ko-KR" altLang="en-US" sz="3600" dirty="0"/>
              <a:t> 분야</a:t>
            </a:r>
            <a:r>
              <a:rPr lang="en-US" altLang="ko-KR" sz="3600" dirty="0"/>
              <a:t>)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917269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39</a:t>
            </a:fld>
            <a:endParaRPr lang="ko-KR" altLang="en-US" dirty="0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3482" r="4618" b="6077"/>
          <a:stretch/>
        </p:blipFill>
        <p:spPr>
          <a:xfrm>
            <a:off x="2181430" y="3570549"/>
            <a:ext cx="1424027" cy="168294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9198" r="7498"/>
          <a:stretch/>
        </p:blipFill>
        <p:spPr>
          <a:xfrm>
            <a:off x="8180774" y="1235766"/>
            <a:ext cx="1414272" cy="166796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7" t="13877" r="7678"/>
          <a:stretch/>
        </p:blipFill>
        <p:spPr>
          <a:xfrm>
            <a:off x="4265229" y="1199401"/>
            <a:ext cx="1465899" cy="174069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b="20665"/>
          <a:stretch/>
        </p:blipFill>
        <p:spPr>
          <a:xfrm>
            <a:off x="594669" y="1229788"/>
            <a:ext cx="1450849" cy="1679917"/>
          </a:xfrm>
          <a:prstGeom prst="rect">
            <a:avLst/>
          </a:prstGeom>
        </p:spPr>
      </p:pic>
      <p:sp>
        <p:nvSpPr>
          <p:cNvPr id="12" name="제목 1">
            <a:extLst>
              <a:ext uri="{FF2B5EF4-FFF2-40B4-BE49-F238E27FC236}">
                <a16:creationId xmlns:a16="http://schemas.microsoft.com/office/drawing/2014/main" id="{A7633485-21B3-4D82-A0A4-3DD1B86151BD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6. </a:t>
            </a:r>
            <a:r>
              <a:rPr lang="ko-KR" altLang="en-US" sz="3600" dirty="0"/>
              <a:t>교수소개 </a:t>
            </a:r>
            <a:r>
              <a:rPr lang="en-US" altLang="ko-KR" sz="3600" dirty="0"/>
              <a:t>(</a:t>
            </a:r>
            <a:r>
              <a:rPr lang="ko-KR" altLang="en-US" sz="3600" dirty="0" err="1"/>
              <a:t>임상약학</a:t>
            </a:r>
            <a:r>
              <a:rPr lang="ko-KR" altLang="en-US" sz="3600" dirty="0"/>
              <a:t> </a:t>
            </a:r>
            <a:r>
              <a:rPr lang="en-US" altLang="ko-KR" sz="3600" dirty="0"/>
              <a:t>&amp; </a:t>
            </a:r>
            <a:r>
              <a:rPr lang="ko-KR" altLang="en-US" sz="3600" dirty="0" err="1"/>
              <a:t>사회약학</a:t>
            </a:r>
            <a:r>
              <a:rPr lang="ko-KR" altLang="en-US" sz="3600" dirty="0"/>
              <a:t> 분야</a:t>
            </a:r>
            <a:r>
              <a:rPr lang="en-US" altLang="ko-KR" sz="3600" dirty="0"/>
              <a:t>)</a:t>
            </a:r>
            <a:endParaRPr lang="ko-KR" altLang="en-US" sz="3600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1EE5D51-1FFF-442F-A08F-4AAEA1CD3B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60" y="3528149"/>
            <a:ext cx="1325806" cy="1767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AA2262-C732-4BBB-9BCC-5D4A5238BD5B}"/>
              </a:ext>
            </a:extLst>
          </p:cNvPr>
          <p:cNvSpPr txBox="1"/>
          <p:nvPr/>
        </p:nvSpPr>
        <p:spPr>
          <a:xfrm>
            <a:off x="7747681" y="4119632"/>
            <a:ext cx="2443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이한길</a:t>
            </a:r>
            <a:r>
              <a:rPr lang="ko-KR" altLang="en-US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규제과학</a:t>
            </a:r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/</a:t>
            </a:r>
            <a:r>
              <a:rPr lang="ko-KR" altLang="en-US" sz="16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사회약학</a:t>
            </a:r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  <a:p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</a:rPr>
              <a:t>hankil@ewha.ac.kr</a:t>
            </a:r>
            <a:endParaRPr lang="ko-KR" altLang="en-US" sz="1600" dirty="0"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910E5D-498C-4B7A-8AD7-15BBCE080E95}"/>
              </a:ext>
            </a:extLst>
          </p:cNvPr>
          <p:cNvSpPr txBox="1"/>
          <p:nvPr/>
        </p:nvSpPr>
        <p:spPr>
          <a:xfrm>
            <a:off x="2101239" y="1777359"/>
            <a:ext cx="2108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/>
            <a:r>
              <a:rPr lang="ko-KR" altLang="en-US" sz="1600" b="0" baseline="0" dirty="0" err="1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곽혜선</a:t>
            </a:r>
            <a:r>
              <a:rPr lang="ko-KR" altLang="en-US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lang="en-US" altLang="ko-KR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1600" b="0" baseline="0" dirty="0" err="1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임상약학</a:t>
            </a:r>
            <a:r>
              <a:rPr lang="en-US" altLang="ko-KR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  <a:p>
            <a:pPr latinLnBrk="1"/>
            <a:r>
              <a:rPr lang="en-US" altLang="ko-KR" sz="1600" b="0" dirty="0">
                <a:solidFill>
                  <a:schemeClr val="tx1"/>
                </a:solidFill>
                <a:effectLst/>
                <a:latin typeface="이화체" panose="02000300000000000000" pitchFamily="2" charset="-127"/>
                <a:ea typeface="이화체" panose="02000300000000000000" pitchFamily="2" charset="-127"/>
              </a:rPr>
              <a:t>hsgwak@ewha.ac.kr </a:t>
            </a:r>
            <a:endParaRPr lang="ko-KR" altLang="en-US" sz="1600" b="0" dirty="0">
              <a:solidFill>
                <a:schemeClr val="tx1"/>
              </a:solidFill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7D67D1-DD99-4435-A0D6-6BA6EAFC71C1}"/>
              </a:ext>
            </a:extLst>
          </p:cNvPr>
          <p:cNvSpPr txBox="1"/>
          <p:nvPr/>
        </p:nvSpPr>
        <p:spPr>
          <a:xfrm>
            <a:off x="3740072" y="4119632"/>
            <a:ext cx="2056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/>
            <a:r>
              <a:rPr lang="ko-KR" altLang="en-US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김명규</a:t>
            </a:r>
            <a:r>
              <a:rPr lang="en-US" altLang="ko-KR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(</a:t>
            </a:r>
            <a:r>
              <a:rPr lang="ko-KR" altLang="en-US" sz="1600" b="0" baseline="0" dirty="0" err="1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임상약학</a:t>
            </a:r>
            <a:r>
              <a:rPr lang="en-US" altLang="ko-KR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  <a:p>
            <a:pPr latinLnBrk="1"/>
            <a:r>
              <a:rPr lang="en-US" altLang="ko-KR" sz="1600" b="0" dirty="0">
                <a:solidFill>
                  <a:schemeClr val="tx1"/>
                </a:solidFill>
                <a:effectLst/>
                <a:latin typeface="이화체" panose="02000300000000000000" pitchFamily="2" charset="-127"/>
                <a:ea typeface="이화체" panose="02000300000000000000" pitchFamily="2" charset="-127"/>
              </a:rPr>
              <a:t>kimmg@ewha.ac.kr </a:t>
            </a:r>
            <a:endParaRPr lang="ko-KR" altLang="en-US" sz="1600" dirty="0"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62FE92-7091-46D0-9F05-68C524431325}"/>
              </a:ext>
            </a:extLst>
          </p:cNvPr>
          <p:cNvSpPr txBox="1"/>
          <p:nvPr/>
        </p:nvSpPr>
        <p:spPr>
          <a:xfrm>
            <a:off x="9650767" y="1777359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/>
            <a:r>
              <a:rPr lang="ko-KR" altLang="en-US" sz="1600" b="0" baseline="0" dirty="0" err="1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배승진</a:t>
            </a:r>
            <a:r>
              <a:rPr lang="en-US" altLang="ko-KR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(</a:t>
            </a:r>
            <a:r>
              <a:rPr lang="ko-KR" altLang="en-US" sz="1600" b="0" baseline="0" dirty="0" err="1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사회약학</a:t>
            </a:r>
            <a:r>
              <a:rPr lang="en-US" altLang="ko-KR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  <a:p>
            <a:pPr latinLnBrk="1"/>
            <a:r>
              <a:rPr lang="en-US" altLang="ko-KR" sz="1600" b="0" dirty="0">
                <a:solidFill>
                  <a:schemeClr val="tx1"/>
                </a:solidFill>
                <a:effectLst/>
                <a:latin typeface="이화체" panose="02000300000000000000" pitchFamily="2" charset="-127"/>
                <a:ea typeface="이화체" panose="02000300000000000000" pitchFamily="2" charset="-127"/>
              </a:rPr>
              <a:t>sjbae@ewha.ac.kr</a:t>
            </a:r>
            <a:endParaRPr lang="ko-KR" altLang="en-US" sz="1600" dirty="0"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657A4A-CA2D-48A4-9FC1-65E0AB72EE1A}"/>
              </a:ext>
            </a:extLst>
          </p:cNvPr>
          <p:cNvSpPr txBox="1"/>
          <p:nvPr/>
        </p:nvSpPr>
        <p:spPr>
          <a:xfrm>
            <a:off x="5786849" y="1777359"/>
            <a:ext cx="2338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/>
            <a:r>
              <a:rPr lang="ko-KR" altLang="en-US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이정연 </a:t>
            </a:r>
            <a:r>
              <a:rPr lang="en-US" altLang="ko-KR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1600" b="0" baseline="0" dirty="0" err="1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임상약학</a:t>
            </a:r>
            <a:r>
              <a:rPr lang="en-US" altLang="ko-KR" sz="1600" b="0" baseline="0" dirty="0">
                <a:solidFill>
                  <a:schemeClr val="tx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  <a:p>
            <a:pPr latinLnBrk="1"/>
            <a:r>
              <a:rPr lang="en-US" altLang="ko-KR" sz="1600" b="0" dirty="0">
                <a:solidFill>
                  <a:schemeClr val="tx1"/>
                </a:solidFill>
                <a:effectLst/>
                <a:latin typeface="이화체" panose="02000300000000000000" pitchFamily="2" charset="-127"/>
                <a:ea typeface="이화체" panose="02000300000000000000" pitchFamily="2" charset="-127"/>
              </a:rPr>
              <a:t>sandy.rhie@ewha.ac.kr</a:t>
            </a:r>
            <a:endParaRPr lang="ko-KR" altLang="en-US" sz="1600" dirty="0"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4943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연결선: 꺾임 34">
            <a:extLst>
              <a:ext uri="{FF2B5EF4-FFF2-40B4-BE49-F238E27FC236}">
                <a16:creationId xmlns:a16="http://schemas.microsoft.com/office/drawing/2014/main" id="{5F6BA9AA-A334-456B-9C54-A43A6B7CA587}"/>
              </a:ext>
            </a:extLst>
          </p:cNvPr>
          <p:cNvCxnSpPr>
            <a:cxnSpLocks/>
          </p:cNvCxnSpPr>
          <p:nvPr/>
        </p:nvCxnSpPr>
        <p:spPr>
          <a:xfrm rot="16200000" flipV="1">
            <a:off x="7572646" y="1680028"/>
            <a:ext cx="516450" cy="488998"/>
          </a:xfrm>
          <a:prstGeom prst="bentConnector3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연결선: 꺾임 38">
            <a:extLst>
              <a:ext uri="{FF2B5EF4-FFF2-40B4-BE49-F238E27FC236}">
                <a16:creationId xmlns:a16="http://schemas.microsoft.com/office/drawing/2014/main" id="{46F04E19-D7D5-4691-B4FB-FF4E929142D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819433" y="1688448"/>
            <a:ext cx="493713" cy="449422"/>
          </a:xfrm>
          <a:prstGeom prst="bentConnector3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4413"/>
            <a:ext cx="12192000" cy="885177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 1. </a:t>
            </a:r>
            <a:r>
              <a:rPr lang="ko-KR" altLang="en-US" sz="3600" dirty="0"/>
              <a:t>교육 목표 및 비전 </a:t>
            </a:r>
            <a:r>
              <a:rPr lang="en-US" altLang="ko-KR" sz="3600" dirty="0"/>
              <a:t>: </a:t>
            </a:r>
            <a:r>
              <a:rPr lang="ko-KR" altLang="en-US" sz="3600" dirty="0"/>
              <a:t>제약산업학과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sp>
        <p:nvSpPr>
          <p:cNvPr id="19" name="모서리가 둥근 직사각형 11">
            <a:extLst>
              <a:ext uri="{FF2B5EF4-FFF2-40B4-BE49-F238E27FC236}">
                <a16:creationId xmlns:a16="http://schemas.microsoft.com/office/drawing/2014/main" id="{5AD12EA6-CE8E-433E-BCE3-0E4B4A42B6FB}"/>
              </a:ext>
            </a:extLst>
          </p:cNvPr>
          <p:cNvSpPr/>
          <p:nvPr/>
        </p:nvSpPr>
        <p:spPr>
          <a:xfrm>
            <a:off x="4806944" y="804340"/>
            <a:ext cx="3282962" cy="885177"/>
          </a:xfrm>
          <a:prstGeom prst="roundRect">
            <a:avLst>
              <a:gd name="adj" fmla="val 0"/>
            </a:avLst>
          </a:prstGeom>
          <a:solidFill>
            <a:srgbClr val="006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C28D48-9B92-409C-8EB7-D11C46092A61}"/>
              </a:ext>
            </a:extLst>
          </p:cNvPr>
          <p:cNvSpPr txBox="1"/>
          <p:nvPr/>
        </p:nvSpPr>
        <p:spPr>
          <a:xfrm>
            <a:off x="4763089" y="761185"/>
            <a:ext cx="3370672" cy="87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제약산업계의</a:t>
            </a:r>
            <a:endParaRPr lang="en-US" altLang="ko-KR" dirty="0">
              <a:solidFill>
                <a:schemeClr val="bg1"/>
              </a:solidFill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글로벌 여성리더 양성</a:t>
            </a: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84565BC1-E871-4FD3-AB6A-FD239FE5F21B}"/>
              </a:ext>
            </a:extLst>
          </p:cNvPr>
          <p:cNvGrpSpPr/>
          <p:nvPr/>
        </p:nvGrpSpPr>
        <p:grpSpPr>
          <a:xfrm>
            <a:off x="2015514" y="2027315"/>
            <a:ext cx="4402997" cy="1854601"/>
            <a:chOff x="1726589" y="2271131"/>
            <a:chExt cx="4402997" cy="1854601"/>
          </a:xfrm>
        </p:grpSpPr>
        <p:sp>
          <p:nvSpPr>
            <p:cNvPr id="22" name="모서리가 둥근 직사각형 11">
              <a:extLst>
                <a:ext uri="{FF2B5EF4-FFF2-40B4-BE49-F238E27FC236}">
                  <a16:creationId xmlns:a16="http://schemas.microsoft.com/office/drawing/2014/main" id="{E2EE354C-452F-4F6C-AC82-63F08C424172}"/>
                </a:ext>
              </a:extLst>
            </p:cNvPr>
            <p:cNvSpPr/>
            <p:nvPr/>
          </p:nvSpPr>
          <p:spPr>
            <a:xfrm>
              <a:off x="1837293" y="2271131"/>
              <a:ext cx="4044428" cy="1854601"/>
            </a:xfrm>
            <a:prstGeom prst="roundRect">
              <a:avLst>
                <a:gd name="adj" fmla="val 0"/>
              </a:avLst>
            </a:prstGeom>
            <a:solidFill>
              <a:srgbClr val="006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이화체" panose="02000300000000000000" pitchFamily="2" charset="-127"/>
                <a:ea typeface="이화체" panose="02000300000000000000" pitchFamily="2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7AB8B2-534F-45A1-A325-F0711E9903A1}"/>
                </a:ext>
              </a:extLst>
            </p:cNvPr>
            <p:cNvSpPr txBox="1"/>
            <p:nvPr/>
          </p:nvSpPr>
          <p:spPr>
            <a:xfrm>
              <a:off x="1726589" y="2271131"/>
              <a:ext cx="4265837" cy="418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600" b="1" dirty="0" err="1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Reseach</a:t>
              </a:r>
              <a:r>
                <a:rPr lang="en-US" altLang="ko-KR" sz="1600" b="1" dirty="0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 &amp; Development</a:t>
              </a:r>
              <a:endParaRPr lang="ko-KR" altLang="en-US" sz="1600" b="1" dirty="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25A501C-F70E-45A8-BB01-FF6DB0E29DDC}"/>
                </a:ext>
              </a:extLst>
            </p:cNvPr>
            <p:cNvSpPr txBox="1"/>
            <p:nvPr/>
          </p:nvSpPr>
          <p:spPr>
            <a:xfrm>
              <a:off x="1863749" y="2791036"/>
              <a:ext cx="4265837" cy="127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국내 최초 및 여성 제약업계 리더의 산실 약대</a:t>
              </a:r>
              <a:endParaRPr lang="en-US" altLang="ko-KR" sz="1050" dirty="0">
                <a:solidFill>
                  <a:schemeClr val="accent6">
                    <a:lumMod val="60000"/>
                    <a:lumOff val="4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endParaRP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sz="1050" dirty="0" err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다학제적인</a:t>
              </a:r>
              <a:r>
                <a:rPr lang="ko-KR" alt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 국제교육의 선두 국제학부</a:t>
              </a:r>
              <a:endParaRPr lang="en-US" altLang="ko-KR" sz="1050" dirty="0">
                <a:solidFill>
                  <a:schemeClr val="accent6">
                    <a:lumMod val="60000"/>
                    <a:lumOff val="4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endParaRP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sz="1050" dirty="0" err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여성리더쉽</a:t>
              </a:r>
              <a:r>
                <a:rPr lang="ko-KR" alt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 특화교육 경영대</a:t>
              </a:r>
              <a:endParaRPr lang="en-US" altLang="ko-KR" sz="1050" dirty="0">
                <a:solidFill>
                  <a:schemeClr val="accent6">
                    <a:lumMod val="60000"/>
                    <a:lumOff val="4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endParaRP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보건복지부 병원특성화 연구센터 지원 산업으로 선정된 이화 의료원</a:t>
              </a:r>
              <a:endParaRPr lang="en-US" altLang="ko-KR" sz="1050" dirty="0">
                <a:solidFill>
                  <a:schemeClr val="accent6">
                    <a:lumMod val="60000"/>
                    <a:lumOff val="4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endParaRP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이상보건과학대학원</a:t>
              </a:r>
              <a:r>
                <a:rPr lang="en-US" altLang="ko-KR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, </a:t>
              </a:r>
              <a:r>
                <a:rPr lang="ko-KR" alt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약학과와 </a:t>
              </a:r>
              <a:r>
                <a:rPr lang="en-US" altLang="ko-KR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Synergy</a:t>
              </a:r>
              <a:endParaRPr lang="ko-KR" altLang="en-US" sz="1050" dirty="0">
                <a:solidFill>
                  <a:schemeClr val="accent6">
                    <a:lumMod val="60000"/>
                    <a:lumOff val="4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endParaRPr>
            </a:p>
          </p:txBody>
        </p: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5EF00C0D-94F4-48C3-8FC6-B86850B4D58D}"/>
                </a:ext>
              </a:extLst>
            </p:cNvPr>
            <p:cNvCxnSpPr>
              <a:cxnSpLocks/>
            </p:cNvCxnSpPr>
            <p:nvPr/>
          </p:nvCxnSpPr>
          <p:spPr>
            <a:xfrm>
              <a:off x="1837293" y="2773280"/>
              <a:ext cx="4044428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62F8CCA5-9D6B-48C2-A726-AC31C676188D}"/>
              </a:ext>
            </a:extLst>
          </p:cNvPr>
          <p:cNvGrpSpPr/>
          <p:nvPr/>
        </p:nvGrpSpPr>
        <p:grpSpPr>
          <a:xfrm>
            <a:off x="6599206" y="2027315"/>
            <a:ext cx="4418237" cy="1854601"/>
            <a:chOff x="6310281" y="2253375"/>
            <a:chExt cx="4418237" cy="1854601"/>
          </a:xfrm>
        </p:grpSpPr>
        <p:sp>
          <p:nvSpPr>
            <p:cNvPr id="27" name="모서리가 둥근 직사각형 11">
              <a:extLst>
                <a:ext uri="{FF2B5EF4-FFF2-40B4-BE49-F238E27FC236}">
                  <a16:creationId xmlns:a16="http://schemas.microsoft.com/office/drawing/2014/main" id="{83B42768-BA28-4B0B-92D4-47970F1DEA70}"/>
                </a:ext>
              </a:extLst>
            </p:cNvPr>
            <p:cNvSpPr/>
            <p:nvPr/>
          </p:nvSpPr>
          <p:spPr>
            <a:xfrm>
              <a:off x="6420985" y="2253375"/>
              <a:ext cx="4044428" cy="1854601"/>
            </a:xfrm>
            <a:prstGeom prst="roundRect">
              <a:avLst>
                <a:gd name="adj" fmla="val 0"/>
              </a:avLst>
            </a:prstGeom>
            <a:solidFill>
              <a:srgbClr val="006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이화체" panose="02000300000000000000" pitchFamily="2" charset="-127"/>
                <a:ea typeface="이화체" panose="02000300000000000000" pitchFamily="2" charset="-12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155DB3B-C321-4242-8AC5-4A74580010B3}"/>
                </a:ext>
              </a:extLst>
            </p:cNvPr>
            <p:cNvSpPr txBox="1"/>
            <p:nvPr/>
          </p:nvSpPr>
          <p:spPr>
            <a:xfrm>
              <a:off x="6310281" y="2253375"/>
              <a:ext cx="4265837" cy="418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600" b="1" dirty="0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Clinical Practice</a:t>
              </a:r>
              <a:endParaRPr lang="ko-KR" altLang="en-US" sz="1600" b="1" dirty="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796C44-E866-4D52-9D23-39359F6EEA3B}"/>
                </a:ext>
              </a:extLst>
            </p:cNvPr>
            <p:cNvSpPr txBox="1"/>
            <p:nvPr/>
          </p:nvSpPr>
          <p:spPr>
            <a:xfrm>
              <a:off x="6462681" y="2773280"/>
              <a:ext cx="4265837" cy="791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관련</a:t>
              </a:r>
              <a:r>
                <a:rPr lang="en-US" altLang="ko-KR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 </a:t>
              </a:r>
              <a:r>
                <a:rPr lang="ko-KR" alt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업계의 여성 리더와의 교류를 통하여 여성 리더 비전 제공</a:t>
              </a:r>
              <a:endParaRPr lang="en-US" altLang="ko-KR" sz="1050" dirty="0">
                <a:solidFill>
                  <a:schemeClr val="accent6">
                    <a:lumMod val="60000"/>
                    <a:lumOff val="4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endParaRP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국내</a:t>
              </a:r>
              <a:r>
                <a:rPr lang="en-US" altLang="ko-KR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/</a:t>
              </a:r>
              <a:r>
                <a:rPr lang="ko-KR" alt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외국계 제약</a:t>
              </a:r>
              <a:r>
                <a:rPr lang="en-US" altLang="ko-KR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, </a:t>
              </a:r>
              <a:r>
                <a:rPr lang="ko-KR" alt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식품의약품안전처</a:t>
              </a:r>
              <a:r>
                <a:rPr lang="en-US" altLang="ko-KR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, </a:t>
              </a:r>
              <a:r>
                <a:rPr lang="ko-KR" alt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건강보험심사평가원</a:t>
              </a:r>
              <a:r>
                <a:rPr lang="en-US" altLang="ko-KR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, 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    </a:t>
              </a:r>
              <a:r>
                <a:rPr lang="ko-KR" alt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건강보험공단</a:t>
              </a:r>
              <a:r>
                <a:rPr lang="en-US" altLang="ko-KR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, </a:t>
              </a:r>
              <a:r>
                <a:rPr lang="ko-KR" alt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화장품</a:t>
              </a:r>
              <a:r>
                <a:rPr lang="en-US" altLang="ko-KR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, </a:t>
              </a:r>
              <a:r>
                <a:rPr lang="ko-KR" alt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국공립연구소 등 다수</a:t>
              </a:r>
            </a:p>
          </p:txBody>
        </p: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2F8CDF6E-7E32-47DE-BA59-1E6A74A11483}"/>
                </a:ext>
              </a:extLst>
            </p:cNvPr>
            <p:cNvCxnSpPr>
              <a:cxnSpLocks/>
            </p:cNvCxnSpPr>
            <p:nvPr/>
          </p:nvCxnSpPr>
          <p:spPr>
            <a:xfrm>
              <a:off x="6420985" y="2755524"/>
              <a:ext cx="4044428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9227091B-BBEE-4E9C-A27D-431C13712A43}"/>
              </a:ext>
            </a:extLst>
          </p:cNvPr>
          <p:cNvGrpSpPr/>
          <p:nvPr/>
        </p:nvGrpSpPr>
        <p:grpSpPr>
          <a:xfrm>
            <a:off x="1773793" y="4333071"/>
            <a:ext cx="2539778" cy="1647686"/>
            <a:chOff x="1773793" y="4333071"/>
            <a:chExt cx="2539778" cy="1647686"/>
          </a:xfrm>
        </p:grpSpPr>
        <p:sp>
          <p:nvSpPr>
            <p:cNvPr id="44" name="모서리가 둥근 직사각형 11">
              <a:extLst>
                <a:ext uri="{FF2B5EF4-FFF2-40B4-BE49-F238E27FC236}">
                  <a16:creationId xmlns:a16="http://schemas.microsoft.com/office/drawing/2014/main" id="{F9B8A3D0-4723-4630-AA6F-7D1AD954FC84}"/>
                </a:ext>
              </a:extLst>
            </p:cNvPr>
            <p:cNvSpPr/>
            <p:nvPr/>
          </p:nvSpPr>
          <p:spPr>
            <a:xfrm>
              <a:off x="1773793" y="4333071"/>
              <a:ext cx="2539778" cy="1647686"/>
            </a:xfrm>
            <a:prstGeom prst="roundRect">
              <a:avLst>
                <a:gd name="adj" fmla="val 0"/>
              </a:avLst>
            </a:prstGeom>
            <a:solidFill>
              <a:srgbClr val="006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이화체" panose="02000300000000000000" pitchFamily="2" charset="-127"/>
                <a:ea typeface="이화체" panose="02000300000000000000" pitchFamily="2" charset="-12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6A62C2-D0A8-4E36-B577-89ABB1973792}"/>
                </a:ext>
              </a:extLst>
            </p:cNvPr>
            <p:cNvSpPr txBox="1"/>
            <p:nvPr/>
          </p:nvSpPr>
          <p:spPr>
            <a:xfrm>
              <a:off x="1972380" y="4578294"/>
              <a:ext cx="2142605" cy="1157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6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국내제약</a:t>
              </a:r>
              <a:endParaRPr lang="en-US" altLang="ko-KR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6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산업체의</a:t>
              </a:r>
              <a:endParaRPr lang="en-US" altLang="ko-KR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6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글로벌화</a:t>
              </a:r>
              <a:endParaRPr lang="en-US" altLang="ko-KR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endParaRP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D224D870-5DFE-4AFC-B3FF-2C8A81579B4A}"/>
              </a:ext>
            </a:extLst>
          </p:cNvPr>
          <p:cNvGrpSpPr/>
          <p:nvPr/>
        </p:nvGrpSpPr>
        <p:grpSpPr>
          <a:xfrm>
            <a:off x="5289634" y="4333071"/>
            <a:ext cx="2539778" cy="1647686"/>
            <a:chOff x="4865253" y="4333071"/>
            <a:chExt cx="2539778" cy="1647686"/>
          </a:xfrm>
        </p:grpSpPr>
        <p:sp>
          <p:nvSpPr>
            <p:cNvPr id="46" name="모서리가 둥근 직사각형 11">
              <a:extLst>
                <a:ext uri="{FF2B5EF4-FFF2-40B4-BE49-F238E27FC236}">
                  <a16:creationId xmlns:a16="http://schemas.microsoft.com/office/drawing/2014/main" id="{8DAA4C5D-7884-46DC-A472-A0E996DABEE0}"/>
                </a:ext>
              </a:extLst>
            </p:cNvPr>
            <p:cNvSpPr/>
            <p:nvPr/>
          </p:nvSpPr>
          <p:spPr>
            <a:xfrm>
              <a:off x="4865253" y="4333071"/>
              <a:ext cx="2539778" cy="1647686"/>
            </a:xfrm>
            <a:prstGeom prst="roundRect">
              <a:avLst>
                <a:gd name="adj" fmla="val 0"/>
              </a:avLst>
            </a:prstGeom>
            <a:solidFill>
              <a:srgbClr val="006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이화체" panose="02000300000000000000" pitchFamily="2" charset="-127"/>
                <a:ea typeface="이화체" panose="02000300000000000000" pitchFamily="2" charset="-127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65F0843-9334-4971-8646-1A9E0BC46AC9}"/>
                </a:ext>
              </a:extLst>
            </p:cNvPr>
            <p:cNvSpPr txBox="1"/>
            <p:nvPr/>
          </p:nvSpPr>
          <p:spPr>
            <a:xfrm>
              <a:off x="5063839" y="4483268"/>
              <a:ext cx="2142605" cy="134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최고의 제약산업</a:t>
              </a:r>
              <a:endParaRPr lang="en-US" altLang="ko-KR" sz="1400" dirty="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특성화 대학원 운영</a:t>
              </a:r>
              <a:endParaRPr lang="en-US" altLang="ko-KR" sz="1400" dirty="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약학</a:t>
              </a:r>
              <a:r>
                <a:rPr lang="en-US" altLang="ko-KR" sz="1400" dirty="0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, </a:t>
              </a:r>
              <a:r>
                <a:rPr lang="ko-KR" altLang="en-US" sz="1400" dirty="0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경영학</a:t>
              </a:r>
              <a:r>
                <a:rPr lang="en-US" altLang="ko-KR" sz="1400" dirty="0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, </a:t>
              </a:r>
              <a:r>
                <a:rPr lang="ko-KR" altLang="en-US" sz="1400" dirty="0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의학</a:t>
              </a:r>
              <a:endParaRPr lang="en-US" altLang="ko-KR" sz="1400" dirty="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 err="1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국제학</a:t>
              </a:r>
              <a:r>
                <a:rPr lang="ko-KR" altLang="en-US" sz="1400" dirty="0">
                  <a:solidFill>
                    <a:schemeClr val="bg1"/>
                  </a:solidFill>
                  <a:latin typeface="이화체" panose="02000300000000000000" pitchFamily="2" charset="-127"/>
                  <a:ea typeface="이화체" panose="02000300000000000000" pitchFamily="2" charset="-127"/>
                </a:rPr>
                <a:t> 분야의 융합</a:t>
              </a:r>
              <a:endParaRPr lang="en-US" altLang="ko-KR" sz="1400" dirty="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endParaRPr>
            </a:p>
          </p:txBody>
        </p:sp>
      </p:grpSp>
      <p:sp>
        <p:nvSpPr>
          <p:cNvPr id="48" name="모서리가 둥근 직사각형 11">
            <a:extLst>
              <a:ext uri="{FF2B5EF4-FFF2-40B4-BE49-F238E27FC236}">
                <a16:creationId xmlns:a16="http://schemas.microsoft.com/office/drawing/2014/main" id="{1CCBADDC-A8A2-4177-9CAC-A2E1FB9F4FC8}"/>
              </a:ext>
            </a:extLst>
          </p:cNvPr>
          <p:cNvSpPr/>
          <p:nvPr/>
        </p:nvSpPr>
        <p:spPr>
          <a:xfrm>
            <a:off x="8811237" y="4333071"/>
            <a:ext cx="2539778" cy="1647686"/>
          </a:xfrm>
          <a:prstGeom prst="roundRect">
            <a:avLst>
              <a:gd name="adj" fmla="val 0"/>
            </a:avLst>
          </a:prstGeom>
          <a:solidFill>
            <a:srgbClr val="006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384F3D8-FF28-4218-87A6-2F95FD5CC7C1}"/>
              </a:ext>
            </a:extLst>
          </p:cNvPr>
          <p:cNvSpPr txBox="1"/>
          <p:nvPr/>
        </p:nvSpPr>
        <p:spPr>
          <a:xfrm>
            <a:off x="8805476" y="4390672"/>
            <a:ext cx="2551301" cy="144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의학품경제성평가</a:t>
            </a:r>
            <a:r>
              <a:rPr lang="en-US" altLang="ko-KR" sz="1200" dirty="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의학품인허가 분야에서의</a:t>
            </a:r>
            <a:endParaRPr lang="en-US" altLang="ko-KR" sz="1200" dirty="0">
              <a:solidFill>
                <a:schemeClr val="bg1"/>
              </a:solidFill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실무형 전문인력양성</a:t>
            </a:r>
            <a:endParaRPr lang="en-US" altLang="ko-KR" sz="1200" dirty="0">
              <a:solidFill>
                <a:schemeClr val="bg1"/>
              </a:solidFill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 dirty="0" err="1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다학제간</a:t>
            </a:r>
            <a:r>
              <a:rPr lang="ko-KR" altLang="en-US" sz="1200" dirty="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연계 프로그램 개발 및 교육</a:t>
            </a:r>
            <a:endParaRPr lang="en-US" altLang="ko-KR" sz="1200" dirty="0">
              <a:solidFill>
                <a:schemeClr val="bg1"/>
              </a:solidFill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제약산업체와의 컨소시엄 구출</a:t>
            </a:r>
            <a:endParaRPr lang="en-US" altLang="ko-KR" sz="1200" dirty="0">
              <a:solidFill>
                <a:schemeClr val="bg1"/>
              </a:solidFill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cxnSp>
        <p:nvCxnSpPr>
          <p:cNvPr id="51" name="직선 화살표 연결선 50">
            <a:extLst>
              <a:ext uri="{FF2B5EF4-FFF2-40B4-BE49-F238E27FC236}">
                <a16:creationId xmlns:a16="http://schemas.microsoft.com/office/drawing/2014/main" id="{E66779B0-93EF-4C74-AEF3-403EFBB4222C}"/>
              </a:ext>
            </a:extLst>
          </p:cNvPr>
          <p:cNvCxnSpPr>
            <a:cxnSpLocks/>
          </p:cNvCxnSpPr>
          <p:nvPr/>
        </p:nvCxnSpPr>
        <p:spPr>
          <a:xfrm flipH="1">
            <a:off x="7826906" y="5156914"/>
            <a:ext cx="981075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화살표 연결선 53">
            <a:extLst>
              <a:ext uri="{FF2B5EF4-FFF2-40B4-BE49-F238E27FC236}">
                <a16:creationId xmlns:a16="http://schemas.microsoft.com/office/drawing/2014/main" id="{33BA26DB-B250-43F3-AFF9-39B55F767C53}"/>
              </a:ext>
            </a:extLst>
          </p:cNvPr>
          <p:cNvCxnSpPr>
            <a:cxnSpLocks/>
          </p:cNvCxnSpPr>
          <p:nvPr/>
        </p:nvCxnSpPr>
        <p:spPr>
          <a:xfrm flipH="1">
            <a:off x="4311065" y="5113178"/>
            <a:ext cx="981075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141F08F4-2BCE-4114-B8F5-44812ED9CCD4}"/>
              </a:ext>
            </a:extLst>
          </p:cNvPr>
          <p:cNvCxnSpPr/>
          <p:nvPr/>
        </p:nvCxnSpPr>
        <p:spPr>
          <a:xfrm>
            <a:off x="304800" y="4105275"/>
            <a:ext cx="11477625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7072F95F-8CF7-48A3-B67F-EDFF32ED28B8}"/>
              </a:ext>
            </a:extLst>
          </p:cNvPr>
          <p:cNvSpPr txBox="1"/>
          <p:nvPr/>
        </p:nvSpPr>
        <p:spPr>
          <a:xfrm>
            <a:off x="412582" y="656290"/>
            <a:ext cx="1580286" cy="458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pc="-30" dirty="0">
                <a:solidFill>
                  <a:schemeClr val="accent6">
                    <a:lumMod val="75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◆ 목표</a:t>
            </a:r>
            <a:endParaRPr lang="ko-KR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744B26C-4A6F-45A0-BD8A-83FA7B671448}"/>
              </a:ext>
            </a:extLst>
          </p:cNvPr>
          <p:cNvSpPr txBox="1"/>
          <p:nvPr/>
        </p:nvSpPr>
        <p:spPr>
          <a:xfrm>
            <a:off x="412582" y="4194535"/>
            <a:ext cx="1580286" cy="458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pc="-30" dirty="0">
                <a:solidFill>
                  <a:schemeClr val="accent6">
                    <a:lumMod val="75000"/>
                  </a:schemeClr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◆ 비전</a:t>
            </a:r>
            <a:endParaRPr lang="ko-KR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60" name="직선 연결선 59">
            <a:extLst>
              <a:ext uri="{FF2B5EF4-FFF2-40B4-BE49-F238E27FC236}">
                <a16:creationId xmlns:a16="http://schemas.microsoft.com/office/drawing/2014/main" id="{EB8CBBE5-A0E2-4DD6-B2F9-BB0590501E54}"/>
              </a:ext>
            </a:extLst>
          </p:cNvPr>
          <p:cNvCxnSpPr>
            <a:cxnSpLocks/>
          </p:cNvCxnSpPr>
          <p:nvPr/>
        </p:nvCxnSpPr>
        <p:spPr>
          <a:xfrm>
            <a:off x="8995229" y="5263139"/>
            <a:ext cx="2168071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id="{E618E553-C202-4175-850F-6D7CDB0FAE0D}"/>
              </a:ext>
            </a:extLst>
          </p:cNvPr>
          <p:cNvCxnSpPr>
            <a:cxnSpLocks/>
          </p:cNvCxnSpPr>
          <p:nvPr/>
        </p:nvCxnSpPr>
        <p:spPr>
          <a:xfrm>
            <a:off x="8995229" y="5567939"/>
            <a:ext cx="2168071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6" name="직선 연결선 65">
            <a:extLst>
              <a:ext uri="{FF2B5EF4-FFF2-40B4-BE49-F238E27FC236}">
                <a16:creationId xmlns:a16="http://schemas.microsoft.com/office/drawing/2014/main" id="{4DC4A006-DD87-4638-AFBE-333F521E004F}"/>
              </a:ext>
            </a:extLst>
          </p:cNvPr>
          <p:cNvCxnSpPr>
            <a:cxnSpLocks/>
          </p:cNvCxnSpPr>
          <p:nvPr/>
        </p:nvCxnSpPr>
        <p:spPr>
          <a:xfrm>
            <a:off x="5488220" y="5169873"/>
            <a:ext cx="2168071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396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40</a:t>
            </a:fld>
            <a:endParaRPr lang="ko-KR" altLang="en-US" dirty="0"/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060941"/>
              </p:ext>
            </p:extLst>
          </p:nvPr>
        </p:nvGraphicFramePr>
        <p:xfrm>
          <a:off x="562556" y="1597089"/>
          <a:ext cx="11261144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8736">
                  <a:extLst>
                    <a:ext uri="{9D8B030D-6E8A-4147-A177-3AD203B41FA5}">
                      <a16:colId xmlns:a16="http://schemas.microsoft.com/office/drawing/2014/main" val="1011420684"/>
                    </a:ext>
                  </a:extLst>
                </a:gridCol>
                <a:gridCol w="4021836">
                  <a:extLst>
                    <a:ext uri="{9D8B030D-6E8A-4147-A177-3AD203B41FA5}">
                      <a16:colId xmlns:a16="http://schemas.microsoft.com/office/drawing/2014/main" val="144889816"/>
                    </a:ext>
                  </a:extLst>
                </a:gridCol>
                <a:gridCol w="1608736">
                  <a:extLst>
                    <a:ext uri="{9D8B030D-6E8A-4147-A177-3AD203B41FA5}">
                      <a16:colId xmlns:a16="http://schemas.microsoft.com/office/drawing/2014/main" val="1859429239"/>
                    </a:ext>
                  </a:extLst>
                </a:gridCol>
                <a:gridCol w="4021836">
                  <a:extLst>
                    <a:ext uri="{9D8B030D-6E8A-4147-A177-3AD203B41FA5}">
                      <a16:colId xmlns:a16="http://schemas.microsoft.com/office/drawing/2014/main" val="610145878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Jean Bouffard (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유기화학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재료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bouffard@ewha.ac.kr 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김동하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고분자화학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나노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바이오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에너지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재료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kern="120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 dhkim@ewha.ac.kr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539563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600" b="0" baseline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latinLnBrk="1"/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김원석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(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유기화학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에너지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wonsukk@ewha.ac.kr 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김진흥</a:t>
                      </a: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 (</a:t>
                      </a:r>
                      <a:r>
                        <a:rPr kumimoji="0" lang="ko-KR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무기화학</a:t>
                      </a: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,</a:t>
                      </a:r>
                      <a:r>
                        <a:rPr kumimoji="0" lang="ko-KR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나노</a:t>
                      </a: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,</a:t>
                      </a:r>
                      <a:r>
                        <a:rPr kumimoji="0" lang="ko-KR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바이오</a:t>
                      </a: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,</a:t>
                      </a:r>
                      <a:r>
                        <a:rPr kumimoji="0" lang="ko-KR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에너지</a:t>
                      </a: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jinheung@ewha.ac.kr</a:t>
                      </a:r>
                      <a:endParaRPr kumimoji="0" lang="ko-KR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689262"/>
                  </a:ext>
                </a:extLst>
              </a:tr>
            </a:tbl>
          </a:graphicData>
        </a:graphic>
      </p:graphicFrame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29" y="3610768"/>
            <a:ext cx="1522203" cy="182338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57" y="1545290"/>
            <a:ext cx="1542184" cy="182627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103" y="1545290"/>
            <a:ext cx="1598276" cy="186755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470" y="3623827"/>
            <a:ext cx="1543543" cy="1810328"/>
          </a:xfrm>
          <a:prstGeom prst="rect">
            <a:avLst/>
          </a:prstGeom>
        </p:spPr>
      </p:pic>
      <p:sp>
        <p:nvSpPr>
          <p:cNvPr id="13" name="제목 1">
            <a:extLst>
              <a:ext uri="{FF2B5EF4-FFF2-40B4-BE49-F238E27FC236}">
                <a16:creationId xmlns:a16="http://schemas.microsoft.com/office/drawing/2014/main" id="{E62340E3-441F-4D85-84CB-3F5A6114600A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6. </a:t>
            </a:r>
            <a:r>
              <a:rPr lang="ko-KR" altLang="en-US" sz="3600" dirty="0"/>
              <a:t>교수소개 </a:t>
            </a:r>
            <a:r>
              <a:rPr lang="en-US" altLang="ko-KR" sz="3600" dirty="0"/>
              <a:t>(</a:t>
            </a:r>
            <a:r>
              <a:rPr lang="ko-KR" altLang="en-US" sz="3600" dirty="0" err="1"/>
              <a:t>첨단바이오</a:t>
            </a:r>
            <a:r>
              <a:rPr lang="en-US" altLang="ko-KR" sz="3600" dirty="0">
                <a:cs typeface="Times New Roman" panose="02020603050405020304" pitchFamily="18" charset="0"/>
              </a:rPr>
              <a:t>·</a:t>
            </a:r>
            <a:r>
              <a:rPr lang="ko-KR" altLang="en-US" sz="3600" dirty="0"/>
              <a:t>소재융합전공</a:t>
            </a:r>
            <a:r>
              <a:rPr lang="en-US" altLang="ko-KR" sz="3600" dirty="0"/>
              <a:t>)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39766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41</a:t>
            </a:fld>
            <a:endParaRPr lang="ko-KR" altLang="en-US" dirty="0"/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644441"/>
              </p:ext>
            </p:extLst>
          </p:nvPr>
        </p:nvGraphicFramePr>
        <p:xfrm>
          <a:off x="1107205" y="1597089"/>
          <a:ext cx="1008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1011420684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14488981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859429239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610145878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남원우</a:t>
                      </a:r>
                      <a:r>
                        <a:rPr kumimoji="0" lang="ko-KR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(</a:t>
                      </a:r>
                      <a:r>
                        <a:rPr kumimoji="0" lang="ko-KR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무기화학</a:t>
                      </a: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wwnam@ewha.ac.kr </a:t>
                      </a:r>
                      <a:endParaRPr kumimoji="0" lang="ko-KR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박소정</a:t>
                      </a:r>
                      <a:r>
                        <a:rPr kumimoji="0" lang="ko-KR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 </a:t>
                      </a: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(</a:t>
                      </a:r>
                      <a:r>
                        <a:rPr kumimoji="0" lang="ko-KR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무기화학</a:t>
                      </a: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,</a:t>
                      </a:r>
                      <a:r>
                        <a:rPr kumimoji="0" lang="ko-KR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나노</a:t>
                      </a: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,</a:t>
                      </a:r>
                      <a:r>
                        <a:rPr kumimoji="0" lang="ko-KR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바이오</a:t>
                      </a: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,</a:t>
                      </a:r>
                      <a:r>
                        <a:rPr kumimoji="0" lang="ko-KR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재료</a:t>
                      </a: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 sojungpark@ewha.ac.kr </a:t>
                      </a:r>
                      <a:endParaRPr kumimoji="0" lang="ko-KR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539563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600" b="0" baseline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latinLnBrk="1"/>
                      <a:endParaRPr lang="en-US" altLang="ko-KR" sz="1600" b="0" baseline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윤주영</a:t>
                      </a: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 (</a:t>
                      </a:r>
                      <a:r>
                        <a:rPr kumimoji="0" lang="ko-KR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유기화학</a:t>
                      </a: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,</a:t>
                      </a:r>
                      <a:r>
                        <a:rPr kumimoji="0" lang="ko-KR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나노</a:t>
                      </a: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,</a:t>
                      </a:r>
                      <a:r>
                        <a:rPr kumimoji="0" lang="ko-KR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바이오</a:t>
                      </a: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jyoon@ewha.ac.kr </a:t>
                      </a:r>
                      <a:endParaRPr kumimoji="0" lang="ko-KR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defRPr/>
                      </a:pPr>
                      <a:endParaRPr lang="en-US" altLang="ko-KR" sz="1600" dirty="0">
                        <a:solidFill>
                          <a:prstClr val="black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lvl="0">
                        <a:defRPr/>
                      </a:pPr>
                      <a:endParaRPr lang="en-US" altLang="ko-KR" sz="1600" dirty="0">
                        <a:solidFill>
                          <a:prstClr val="black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lvl="0">
                        <a:defRPr/>
                      </a:pPr>
                      <a:r>
                        <a:rPr lang="ko-KR" altLang="en-US" sz="1600" dirty="0" err="1">
                          <a:solidFill>
                            <a:prstClr val="black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정병문</a:t>
                      </a:r>
                      <a:r>
                        <a:rPr lang="en-US" altLang="ko-KR" sz="1600" dirty="0">
                          <a:solidFill>
                            <a:prstClr val="black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(</a:t>
                      </a:r>
                      <a:r>
                        <a:rPr lang="ko-KR" altLang="en-US" sz="1600" dirty="0">
                          <a:solidFill>
                            <a:prstClr val="black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고분자화학</a:t>
                      </a:r>
                      <a:r>
                        <a:rPr lang="en-US" altLang="ko-KR" sz="1600" dirty="0">
                          <a:solidFill>
                            <a:prstClr val="black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</a:t>
                      </a:r>
                      <a:r>
                        <a:rPr lang="ko-KR" altLang="en-US" sz="1600" dirty="0">
                          <a:solidFill>
                            <a:prstClr val="black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나노</a:t>
                      </a:r>
                      <a:r>
                        <a:rPr lang="en-US" altLang="ko-KR" sz="1600" dirty="0">
                          <a:solidFill>
                            <a:prstClr val="black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</a:t>
                      </a:r>
                      <a:r>
                        <a:rPr lang="ko-KR" altLang="en-US" sz="1600" dirty="0">
                          <a:solidFill>
                            <a:prstClr val="black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바이오</a:t>
                      </a:r>
                      <a:r>
                        <a:rPr lang="en-US" altLang="ko-KR" sz="1600" dirty="0">
                          <a:solidFill>
                            <a:prstClr val="black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</a:t>
                      </a:r>
                      <a:r>
                        <a:rPr lang="ko-KR" altLang="en-US" sz="1600" dirty="0">
                          <a:solidFill>
                            <a:prstClr val="black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재료</a:t>
                      </a:r>
                      <a:r>
                        <a:rPr lang="en-US" altLang="ko-KR" sz="1600" dirty="0">
                          <a:solidFill>
                            <a:prstClr val="black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lvl="0">
                        <a:defRPr/>
                      </a:pPr>
                      <a:r>
                        <a:rPr lang="en-US" altLang="ko-KR" sz="1600" dirty="0">
                          <a:solidFill>
                            <a:prstClr val="black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bjeong@ewha.ac.kr </a:t>
                      </a:r>
                      <a:endParaRPr lang="ko-KR" altLang="en-US" sz="1600" dirty="0">
                        <a:solidFill>
                          <a:prstClr val="black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689262"/>
                  </a:ext>
                </a:extLst>
              </a:tr>
            </a:tbl>
          </a:graphicData>
        </a:graphic>
      </p:graphicFrame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53" y="1542185"/>
            <a:ext cx="1581924" cy="182937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630" y="1558988"/>
            <a:ext cx="1563090" cy="184409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89" y="3651539"/>
            <a:ext cx="1607488" cy="182937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5630" y="3620017"/>
            <a:ext cx="1577332" cy="1860898"/>
          </a:xfrm>
          <a:prstGeom prst="rect">
            <a:avLst/>
          </a:prstGeom>
        </p:spPr>
      </p:pic>
      <p:sp>
        <p:nvSpPr>
          <p:cNvPr id="11" name="제목 1">
            <a:extLst>
              <a:ext uri="{FF2B5EF4-FFF2-40B4-BE49-F238E27FC236}">
                <a16:creationId xmlns:a16="http://schemas.microsoft.com/office/drawing/2014/main" id="{7F289259-7605-4DB7-B987-65115D0529AF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6. </a:t>
            </a:r>
            <a:r>
              <a:rPr lang="ko-KR" altLang="en-US" sz="3600" dirty="0"/>
              <a:t>교수소개 </a:t>
            </a:r>
            <a:r>
              <a:rPr lang="en-US" altLang="ko-KR" sz="3600" dirty="0"/>
              <a:t>(</a:t>
            </a:r>
            <a:r>
              <a:rPr lang="ko-KR" altLang="en-US" sz="3600" dirty="0" err="1"/>
              <a:t>첨단바이오</a:t>
            </a:r>
            <a:r>
              <a:rPr lang="en-US" altLang="ko-KR" sz="3600" dirty="0">
                <a:cs typeface="Times New Roman" panose="02020603050405020304" pitchFamily="18" charset="0"/>
              </a:rPr>
              <a:t>·</a:t>
            </a:r>
            <a:r>
              <a:rPr lang="ko-KR" altLang="en-US" sz="3600" dirty="0"/>
              <a:t>소재융합전공</a:t>
            </a:r>
            <a:r>
              <a:rPr lang="en-US" altLang="ko-KR" sz="3600" dirty="0"/>
              <a:t>)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0496249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42</a:t>
            </a:fld>
            <a:endParaRPr lang="ko-KR" altLang="en-US" dirty="0"/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353637"/>
              </p:ext>
            </p:extLst>
          </p:nvPr>
        </p:nvGraphicFramePr>
        <p:xfrm>
          <a:off x="1272305" y="1597089"/>
          <a:ext cx="1008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1011420684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14488981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859429239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610145878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600" b="0" baseline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latinLnBrk="1"/>
                      <a:endParaRPr lang="en-US" altLang="ko-KR" sz="1600" b="0" baseline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latinLnBrk="1"/>
                      <a:endParaRPr lang="en-US" altLang="ko-KR" sz="1600" b="0" baseline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latinLnBrk="1"/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차선신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생화학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 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바이오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chajung@ewha.ac.kr 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</a:t>
                      </a:r>
                    </a:p>
                    <a:p>
                      <a:pPr latinLnBrk="1"/>
                      <a:endParaRPr lang="en-US" altLang="ko-KR" sz="1600" b="0" baseline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latinLnBrk="1"/>
                      <a:endParaRPr lang="en-US" altLang="ko-KR" sz="1600" b="0" baseline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latinLnBrk="1"/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홍승우 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무기화학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kern="1200" dirty="0">
                          <a:solidFill>
                            <a:schemeClr val="tx1"/>
                          </a:solidFill>
                          <a:effectLst/>
                          <a:latin typeface="이화체" panose="02000300000000000000" pitchFamily="2" charset="-127"/>
                          <a:ea typeface="이화체" panose="02000300000000000000" pitchFamily="2" charset="-127"/>
                          <a:cs typeface="+mn-cs"/>
                        </a:rPr>
                        <a:t> hsw@ewha.ac.kr </a:t>
                      </a:r>
                      <a:endParaRPr lang="ko-KR" altLang="en-US" sz="1600" b="0" kern="1200" dirty="0">
                        <a:solidFill>
                          <a:schemeClr val="tx1"/>
                        </a:solidFill>
                        <a:effectLst/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539563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600" b="0" baseline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689262"/>
                  </a:ext>
                </a:extLst>
              </a:tr>
            </a:tbl>
          </a:graphicData>
        </a:graphic>
      </p:graphicFrame>
      <p:pic>
        <p:nvPicPr>
          <p:cNvPr id="12" name="그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66" y="1953973"/>
            <a:ext cx="1584582" cy="1860549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966" y="1981354"/>
            <a:ext cx="1499448" cy="1805787"/>
          </a:xfrm>
          <a:prstGeom prst="rect">
            <a:avLst/>
          </a:prstGeom>
        </p:spPr>
      </p:pic>
      <p:sp>
        <p:nvSpPr>
          <p:cNvPr id="9" name="제목 1">
            <a:extLst>
              <a:ext uri="{FF2B5EF4-FFF2-40B4-BE49-F238E27FC236}">
                <a16:creationId xmlns:a16="http://schemas.microsoft.com/office/drawing/2014/main" id="{7CB0122D-9FBC-4480-9D46-3DCFF64BBC58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6. </a:t>
            </a:r>
            <a:r>
              <a:rPr lang="ko-KR" altLang="en-US" sz="3600" dirty="0"/>
              <a:t>교수소개 </a:t>
            </a:r>
            <a:r>
              <a:rPr lang="en-US" altLang="ko-KR" sz="3600" dirty="0"/>
              <a:t>(</a:t>
            </a:r>
            <a:r>
              <a:rPr lang="ko-KR" altLang="en-US" sz="3600" dirty="0" err="1"/>
              <a:t>첨단바이오</a:t>
            </a:r>
            <a:r>
              <a:rPr lang="en-US" altLang="ko-KR" sz="3600" dirty="0">
                <a:cs typeface="Times New Roman" panose="02020603050405020304" pitchFamily="18" charset="0"/>
              </a:rPr>
              <a:t>·</a:t>
            </a:r>
            <a:r>
              <a:rPr lang="ko-KR" altLang="en-US" sz="3600" dirty="0"/>
              <a:t>소재융합전공</a:t>
            </a:r>
            <a:r>
              <a:rPr lang="en-US" altLang="ko-KR" sz="3600" dirty="0"/>
              <a:t>)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4943158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43</a:t>
            </a:fld>
            <a:endParaRPr lang="ko-KR" altLang="en-US" dirty="0"/>
          </a:p>
        </p:txBody>
      </p:sp>
      <p:sp>
        <p:nvSpPr>
          <p:cNvPr id="5" name="내용 개체 틀 1"/>
          <p:cNvSpPr txBox="1">
            <a:spLocks/>
          </p:cNvSpPr>
          <p:nvPr/>
        </p:nvSpPr>
        <p:spPr>
          <a:xfrm>
            <a:off x="485131" y="1047587"/>
            <a:ext cx="10112530" cy="487719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atinLnBrk="0">
              <a:lnSpc>
                <a:spcPct val="200000"/>
              </a:lnSpc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ko-KR" altLang="en-US" sz="16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일반대학원 홈페이지 </a:t>
            </a:r>
            <a:r>
              <a:rPr lang="en-US" altLang="ko-KR" sz="16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: </a:t>
            </a:r>
            <a:r>
              <a:rPr lang="en-US" altLang="ko-KR" sz="16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  <a:hlinkClick r:id="rId3"/>
              </a:rPr>
              <a:t>http://graduate.ewha.ac.kr</a:t>
            </a:r>
            <a:endParaRPr lang="en-US" altLang="ko-KR" sz="1600" kern="0" dirty="0">
              <a:solidFill>
                <a:sysClr val="windowText" lastClr="000000"/>
              </a:solidFill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0" indent="0" latinLnBrk="0">
              <a:lnSpc>
                <a:spcPct val="2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     -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일반대학원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&gt;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학사안내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&gt;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학사정보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&gt;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등록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,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학적변동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,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수강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,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성적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,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졸업 등 관련 내용 참조</a:t>
            </a:r>
            <a:endParaRPr lang="en-US" altLang="ko-KR" sz="1600" kern="0" dirty="0">
              <a:solidFill>
                <a:sysClr val="windowText" lastClr="000000"/>
              </a:solidFill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ko-KR" altLang="en-US" sz="16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대학원 약학과 홈페이지 </a:t>
            </a:r>
            <a:r>
              <a:rPr lang="en-US" altLang="ko-KR" sz="16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: </a:t>
            </a:r>
            <a:r>
              <a:rPr lang="en-US" altLang="ko-KR" sz="1600" kern="0" dirty="0">
                <a:latin typeface="이화체" panose="02000300000000000000" pitchFamily="2" charset="-127"/>
                <a:ea typeface="이화체" panose="02000300000000000000" pitchFamily="2" charset="-127"/>
                <a:hlinkClick r:id="rId4"/>
              </a:rPr>
              <a:t>https://cmsfox.ewha.ac.kr/pharmind/index.do</a:t>
            </a:r>
            <a:r>
              <a:rPr lang="en-US" altLang="ko-KR" sz="1600" kern="0" dirty="0"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</a:p>
          <a:p>
            <a:pPr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ko-KR" altLang="en-US" sz="16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대학원 제약산업학과 홈페이지 </a:t>
            </a:r>
            <a:r>
              <a:rPr lang="en-US" altLang="ko-KR" sz="16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:  </a:t>
            </a:r>
            <a:r>
              <a:rPr lang="en-US" altLang="ko-KR" sz="1600" dirty="0">
                <a:latin typeface="이화체" panose="02000300000000000000" pitchFamily="2" charset="-127"/>
                <a:ea typeface="이화체" panose="02000300000000000000" pitchFamily="2" charset="-127"/>
                <a:hlinkClick r:id="rId5"/>
              </a:rPr>
              <a:t>https://cmsfox.ewha.ac.kr/eips/index.do</a:t>
            </a:r>
            <a:endParaRPr lang="en-US" altLang="ko-KR" sz="16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ko-KR" altLang="en-US" sz="16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학사 관련 및 주요사항 관련 안내</a:t>
            </a:r>
            <a:endParaRPr lang="en-US" altLang="ko-KR" sz="1600" kern="0" dirty="0">
              <a:solidFill>
                <a:sysClr val="windowText" lastClr="000000"/>
              </a:solidFill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0" indent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     -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대학원 약학과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/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제약산업학과 홈페이지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&gt;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공지사항에 게시함</a:t>
            </a:r>
            <a:endParaRPr lang="en-US" altLang="ko-KR" sz="1400" kern="0" dirty="0">
              <a:solidFill>
                <a:sysClr val="windowText" lastClr="000000"/>
              </a:solidFill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0" indent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     -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일주일에 한번 이상 확인 요함</a:t>
            </a:r>
            <a:endParaRPr lang="en-US" altLang="ko-KR" sz="1400" kern="0" dirty="0">
              <a:solidFill>
                <a:sysClr val="windowText" lastClr="000000"/>
              </a:solidFill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latinLnBrk="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ko-KR" altLang="en-US" sz="16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학과 내규</a:t>
            </a:r>
            <a:endParaRPr lang="en-US" altLang="ko-KR" sz="1600" kern="0" dirty="0">
              <a:solidFill>
                <a:sysClr val="windowText" lastClr="000000"/>
              </a:solidFill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marL="0" indent="0" latinLnBrk="0">
              <a:lnSpc>
                <a:spcPct val="2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     -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약학과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/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제약산업학과 홈페이지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&gt;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게시판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&gt; 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공지사항 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&gt; ’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약학과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/</a:t>
            </a:r>
            <a:r>
              <a:rPr lang="ko-KR" altLang="en-US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제약산업학과 내규 수정 안내</a:t>
            </a:r>
            <a:r>
              <a:rPr lang="en-US" altLang="ko-KR" sz="1400" kern="0" dirty="0">
                <a:solidFill>
                  <a:sysClr val="windowText" lastClr="000000"/>
                </a:solidFill>
                <a:latin typeface="이화체" panose="02000300000000000000" pitchFamily="2" charset="-127"/>
                <a:ea typeface="이화체" panose="02000300000000000000" pitchFamily="2" charset="-127"/>
              </a:rPr>
              <a:t>’</a:t>
            </a:r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ADD77F3D-60F8-4E08-BA5D-37C351409772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7. </a:t>
            </a:r>
            <a:r>
              <a:rPr lang="ko-KR" altLang="en-US" sz="3600" dirty="0"/>
              <a:t>약학과 홈페이지 안내</a:t>
            </a:r>
          </a:p>
        </p:txBody>
      </p:sp>
    </p:spTree>
    <p:extLst>
      <p:ext uri="{BB962C8B-B14F-4D97-AF65-F5344CB8AC3E}">
        <p14:creationId xmlns:p14="http://schemas.microsoft.com/office/powerpoint/2010/main" val="42653235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44</a:t>
            </a:fld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725874" y="1233201"/>
            <a:ext cx="9871787" cy="361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lnSpc>
                <a:spcPts val="3360"/>
              </a:lnSpc>
              <a:buFont typeface="Wingdings" pitchFamily="2" charset="2"/>
              <a:buChar char="§"/>
              <a:defRPr/>
            </a:pPr>
            <a:r>
              <a:rPr lang="ko-KR" altLang="en-US" dirty="0">
                <a:latin typeface="이화체" panose="02000300000000000000" pitchFamily="2" charset="-127"/>
                <a:ea typeface="이화체" panose="02000300000000000000" pitchFamily="2" charset="-127"/>
              </a:rPr>
              <a:t> 약학대학 행정실 </a:t>
            </a:r>
            <a:r>
              <a:rPr lang="en-US" altLang="ko-KR" dirty="0">
                <a:latin typeface="이화체" panose="02000300000000000000" pitchFamily="2" charset="-127"/>
                <a:ea typeface="이화체" panose="02000300000000000000" pitchFamily="2" charset="-127"/>
              </a:rPr>
              <a:t>: </a:t>
            </a:r>
            <a:r>
              <a:rPr lang="ko-KR" altLang="en-US" dirty="0">
                <a:latin typeface="이화체" panose="02000300000000000000" pitchFamily="2" charset="-127"/>
                <a:ea typeface="이화체" panose="02000300000000000000" pitchFamily="2" charset="-127"/>
              </a:rPr>
              <a:t>약학관 </a:t>
            </a:r>
            <a:r>
              <a:rPr lang="en-US" altLang="ko-KR" dirty="0">
                <a:latin typeface="이화체" panose="02000300000000000000" pitchFamily="2" charset="-127"/>
                <a:ea typeface="이화체" panose="02000300000000000000" pitchFamily="2" charset="-127"/>
              </a:rPr>
              <a:t>A</a:t>
            </a:r>
            <a:r>
              <a:rPr lang="ko-KR" altLang="en-US" dirty="0">
                <a:latin typeface="이화체" panose="02000300000000000000" pitchFamily="2" charset="-127"/>
                <a:ea typeface="이화체" panose="02000300000000000000" pitchFamily="2" charset="-127"/>
              </a:rPr>
              <a:t>동 </a:t>
            </a:r>
            <a:r>
              <a:rPr lang="en-US" altLang="ko-KR" dirty="0">
                <a:latin typeface="이화체" panose="02000300000000000000" pitchFamily="2" charset="-127"/>
                <a:ea typeface="이화체" panose="02000300000000000000" pitchFamily="2" charset="-127"/>
              </a:rPr>
              <a:t>209</a:t>
            </a:r>
            <a:r>
              <a:rPr lang="ko-KR" altLang="en-US" dirty="0">
                <a:latin typeface="이화체" panose="02000300000000000000" pitchFamily="2" charset="-127"/>
                <a:ea typeface="이화체" panose="02000300000000000000" pitchFamily="2" charset="-127"/>
              </a:rPr>
              <a:t>호</a:t>
            </a:r>
            <a:endParaRPr lang="en-US" altLang="ko-KR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latinLnBrk="0">
              <a:lnSpc>
                <a:spcPts val="3360"/>
              </a:lnSpc>
              <a:spcAft>
                <a:spcPts val="600"/>
              </a:spcAft>
              <a:defRPr/>
            </a:pPr>
            <a:endParaRPr lang="en-US" altLang="ko-KR" sz="1600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latinLnBrk="0">
              <a:lnSpc>
                <a:spcPts val="3360"/>
              </a:lnSpc>
              <a:buFont typeface="Wingdings" panose="05000000000000000000" pitchFamily="2" charset="2"/>
              <a:buChar char="§"/>
              <a:defRPr/>
            </a:pPr>
            <a:r>
              <a:rPr lang="en-US" altLang="ko-KR" dirty="0">
                <a:latin typeface="이화체" panose="02000300000000000000" pitchFamily="2" charset="-127"/>
                <a:ea typeface="이화체" panose="02000300000000000000" pitchFamily="2" charset="-127"/>
              </a:rPr>
              <a:t> </a:t>
            </a:r>
            <a:r>
              <a:rPr lang="ko-KR" altLang="en-US" dirty="0">
                <a:latin typeface="이화체" panose="02000300000000000000" pitchFamily="2" charset="-127"/>
                <a:ea typeface="이화체" panose="02000300000000000000" pitchFamily="2" charset="-127"/>
              </a:rPr>
              <a:t>주요 연락처</a:t>
            </a:r>
            <a:endParaRPr lang="en-US" altLang="ko-KR" dirty="0">
              <a:latin typeface="이화체" panose="02000300000000000000" pitchFamily="2" charset="-127"/>
              <a:ea typeface="이화체" panose="02000300000000000000" pitchFamily="2" charset="-127"/>
            </a:endParaRPr>
          </a:p>
          <a:p>
            <a:pPr latinLnBrk="0">
              <a:lnSpc>
                <a:spcPts val="3360"/>
              </a:lnSpc>
              <a:defRPr/>
            </a:pP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* </a:t>
            </a:r>
            <a:r>
              <a:rPr lang="ko-KR" altLang="en-US" sz="14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심선미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대학원 행정 전담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) : 02-3277-3067</a:t>
            </a:r>
          </a:p>
          <a:p>
            <a:pPr latinLnBrk="0">
              <a:lnSpc>
                <a:spcPts val="3360"/>
              </a:lnSpc>
              <a:defRPr/>
            </a:pP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* </a:t>
            </a:r>
            <a:r>
              <a:rPr lang="ko-KR" altLang="en-US" sz="1400" dirty="0" err="1">
                <a:latin typeface="이화체" panose="02000300000000000000" pitchFamily="2" charset="-127"/>
                <a:ea typeface="이화체" panose="02000300000000000000" pitchFamily="2" charset="-127"/>
              </a:rPr>
              <a:t>황은숙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교수님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대학원 학과장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) : 02-3277-4369, eshwang@ewha.ac.kr</a:t>
            </a:r>
            <a:b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</a:b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* 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학생상담센터 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: 02-3277-3219 (09:00-17:00), </a:t>
            </a:r>
          </a:p>
          <a:p>
            <a:pPr latinLnBrk="0">
              <a:lnSpc>
                <a:spcPts val="3360"/>
              </a:lnSpc>
              <a:defRPr/>
            </a:pP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                      1577-0199 (24</a:t>
            </a:r>
            <a:r>
              <a:rPr lang="ko-KR" altLang="en-US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시간 정신 건상 상담전화</a:t>
            </a: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)</a:t>
            </a:r>
          </a:p>
          <a:p>
            <a:pPr latinLnBrk="0">
              <a:lnSpc>
                <a:spcPts val="3360"/>
              </a:lnSpc>
              <a:defRPr/>
            </a:pPr>
            <a:r>
              <a:rPr lang="en-US" altLang="ko-KR" sz="1400" dirty="0">
                <a:latin typeface="이화체" panose="02000300000000000000" pitchFamily="2" charset="-127"/>
                <a:ea typeface="이화체" panose="02000300000000000000" pitchFamily="2" charset="-127"/>
              </a:rPr>
              <a:t>                           EACC@ewha.ac.kr</a:t>
            </a: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7F93CBE4-0F1B-4D8E-A38C-17CC0539F1B3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7. </a:t>
            </a:r>
            <a:r>
              <a:rPr lang="ko-KR" altLang="en-US" sz="3600" dirty="0"/>
              <a:t>기타 안내</a:t>
            </a:r>
          </a:p>
        </p:txBody>
      </p:sp>
    </p:spTree>
    <p:extLst>
      <p:ext uri="{BB962C8B-B14F-4D97-AF65-F5344CB8AC3E}">
        <p14:creationId xmlns:p14="http://schemas.microsoft.com/office/powerpoint/2010/main" val="31289897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45</a:t>
            </a:fld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1739252" y="5489527"/>
            <a:ext cx="1800225" cy="71913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3" name="그림 4" descr="DSC_00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39" y="1078661"/>
            <a:ext cx="9015522" cy="491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제목 1">
            <a:extLst>
              <a:ext uri="{FF2B5EF4-FFF2-40B4-BE49-F238E27FC236}">
                <a16:creationId xmlns:a16="http://schemas.microsoft.com/office/drawing/2014/main" id="{BD4316F3-B333-49A5-9DC0-C17AECEBA439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7. Q&amp;A</a:t>
            </a:r>
            <a:endParaRPr lang="ko-KR" alt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285353-78A1-6F8B-0F4E-7AED19C7C8CC}"/>
              </a:ext>
            </a:extLst>
          </p:cNvPr>
          <p:cNvSpPr txBox="1"/>
          <p:nvPr/>
        </p:nvSpPr>
        <p:spPr>
          <a:xfrm>
            <a:off x="6484535" y="3347329"/>
            <a:ext cx="342313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2800" b="1" dirty="0">
                <a:effectLst/>
                <a:highlight>
                  <a:srgbClr val="FFFF00"/>
                </a:highlight>
                <a:latin typeface="맑은 고딕" panose="020B0503020000020004" pitchFamily="50" charset="-127"/>
                <a:ea typeface="맑은 고딕" panose="020B0503020000020004" pitchFamily="50" charset="-127"/>
              </a:rPr>
              <a:t>NEVER</a:t>
            </a:r>
            <a:r>
              <a:rPr lang="ko-KR" altLang="en-US" sz="2800" b="1" dirty="0">
                <a:effectLst/>
                <a:highlight>
                  <a:srgbClr val="FFFF00"/>
                </a:highlight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800" b="1" dirty="0">
                <a:effectLst/>
                <a:highlight>
                  <a:srgbClr val="FFFF00"/>
                </a:highlight>
                <a:latin typeface="맑은 고딕" panose="020B0503020000020004" pitchFamily="50" charset="-127"/>
                <a:ea typeface="맑은 고딕" panose="020B0503020000020004" pitchFamily="50" charset="-127"/>
              </a:rPr>
              <a:t>STOP!!!</a:t>
            </a:r>
          </a:p>
          <a:p>
            <a:pPr algn="ctr" latinLnBrk="0"/>
            <a:endParaRPr lang="en-US" altLang="ko-KR" sz="2800" b="1" dirty="0">
              <a:highlight>
                <a:srgbClr val="FFFF00"/>
              </a:highligh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latinLnBrk="0"/>
            <a:r>
              <a:rPr lang="en-US" altLang="ko-KR" sz="2800" b="1" dirty="0">
                <a:effectLst/>
                <a:highlight>
                  <a:srgbClr val="FFFF00"/>
                </a:highlight>
                <a:latin typeface="맑은 고딕" panose="020B0503020000020004" pitchFamily="50" charset="-127"/>
                <a:ea typeface="맑은 고딕" panose="020B0503020000020004" pitchFamily="50" charset="-127"/>
              </a:rPr>
              <a:t>SAVE TIME!!!</a:t>
            </a:r>
          </a:p>
          <a:p>
            <a:pPr algn="ctr" latinLnBrk="0"/>
            <a:endParaRPr lang="en-US" altLang="ko-KR" sz="2800" b="1" dirty="0">
              <a:highlight>
                <a:srgbClr val="FFFF00"/>
              </a:highligh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latinLnBrk="0"/>
            <a:r>
              <a:rPr lang="en-US" altLang="ko-KR" sz="2800" b="1" dirty="0">
                <a:effectLst/>
                <a:highlight>
                  <a:srgbClr val="FFFF00"/>
                </a:highlight>
              </a:rPr>
              <a:t>LEARN HUMBLY!!!</a:t>
            </a:r>
            <a:endParaRPr lang="ko-KR" altLang="en-US" sz="2800" b="1" dirty="0">
              <a:effectLst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225214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3"/>
          <p:cNvSpPr txBox="1">
            <a:spLocks/>
          </p:cNvSpPr>
          <p:nvPr/>
        </p:nvSpPr>
        <p:spPr>
          <a:xfrm>
            <a:off x="1524000" y="4417525"/>
            <a:ext cx="9144000" cy="11184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ko-KR" altLang="en-US" dirty="0"/>
              <a:t>감사합니다</a:t>
            </a:r>
          </a:p>
        </p:txBody>
      </p:sp>
    </p:spTree>
    <p:extLst>
      <p:ext uri="{BB962C8B-B14F-4D97-AF65-F5344CB8AC3E}">
        <p14:creationId xmlns:p14="http://schemas.microsoft.com/office/powerpoint/2010/main" val="1843697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-31307"/>
            <a:ext cx="12192000" cy="1466915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 1. 4</a:t>
            </a:r>
            <a:r>
              <a:rPr lang="ko-KR" altLang="en-US" sz="3600" dirty="0"/>
              <a:t>단계 </a:t>
            </a:r>
            <a:r>
              <a:rPr lang="en-US" altLang="ko-KR" sz="3600" dirty="0"/>
              <a:t>BK21 </a:t>
            </a:r>
            <a:r>
              <a:rPr lang="ko-KR" altLang="en-US" sz="3600" dirty="0"/>
              <a:t>사업</a:t>
            </a:r>
            <a:r>
              <a:rPr lang="en-US" altLang="ko-KR" sz="3600" dirty="0"/>
              <a:t> </a:t>
            </a:r>
            <a:br>
              <a:rPr lang="en-US" altLang="ko-KR" sz="3600" dirty="0"/>
            </a:br>
            <a:r>
              <a:rPr lang="en-US" altLang="ko-KR" sz="3600" dirty="0"/>
              <a:t>     </a:t>
            </a:r>
            <a:r>
              <a:rPr lang="ko-KR" altLang="en-US" sz="3600" dirty="0" err="1"/>
              <a:t>첨단바이오</a:t>
            </a:r>
            <a:r>
              <a:rPr lang="en-US" altLang="ko-KR" sz="3600" dirty="0"/>
              <a:t>·</a:t>
            </a:r>
            <a:r>
              <a:rPr lang="ko-KR" altLang="en-US" sz="3600" dirty="0"/>
              <a:t>소재 인재 양성 교육연구단의 비전 및 목표</a:t>
            </a:r>
          </a:p>
        </p:txBody>
      </p:sp>
      <p:pic>
        <p:nvPicPr>
          <p:cNvPr id="20" name="_x215730152" descr="EMB00005ccc1670">
            <a:extLst>
              <a:ext uri="{FF2B5EF4-FFF2-40B4-BE49-F238E27FC236}">
                <a16:creationId xmlns:a16="http://schemas.microsoft.com/office/drawing/2014/main" id="{0D68F647-A6C4-4DDF-B3AE-405BECBF6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140" y="1215868"/>
            <a:ext cx="6551720" cy="555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509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4413"/>
            <a:ext cx="12192000" cy="885177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 2. 2025</a:t>
            </a:r>
            <a:r>
              <a:rPr lang="ko-KR" altLang="en-US" sz="3600" dirty="0"/>
              <a:t>학년도 </a:t>
            </a:r>
            <a:r>
              <a:rPr lang="en-US" altLang="ko-KR" sz="3600" dirty="0"/>
              <a:t>1</a:t>
            </a:r>
            <a:r>
              <a:rPr lang="ko-KR" altLang="en-US" sz="3600" dirty="0"/>
              <a:t>학기 학사일정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79A72C23-3FEE-42A7-864B-9BD5E27D7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54" y="1054333"/>
            <a:ext cx="10630278" cy="474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34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606105"/>
              </p:ext>
            </p:extLst>
          </p:nvPr>
        </p:nvGraphicFramePr>
        <p:xfrm>
          <a:off x="843379" y="1134597"/>
          <a:ext cx="10974962" cy="4588806"/>
        </p:xfrm>
        <a:graphic>
          <a:graphicData uri="http://schemas.openxmlformats.org/drawingml/2006/table">
            <a:tbl>
              <a:tblPr firstCol="1" bandRow="1"/>
              <a:tblGrid>
                <a:gridCol w="2480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94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328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과정</a:t>
                      </a:r>
                      <a:endParaRPr lang="ko-KR" altLang="en-US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vl="1" algn="l">
                        <a:lnSpc>
                          <a:spcPct val="150000"/>
                        </a:lnSpc>
                      </a:pP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석사</a:t>
                      </a:r>
                      <a:r>
                        <a:rPr lang="en-US" altLang="ko-KR" sz="1600" baseline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 </a:t>
                      </a:r>
                      <a:r>
                        <a:rPr lang="ko-KR" altLang="en-US" sz="1600" baseline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박사</a:t>
                      </a:r>
                      <a:r>
                        <a:rPr lang="en-US" altLang="ko-KR" sz="1600" baseline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 </a:t>
                      </a:r>
                      <a:r>
                        <a:rPr lang="ko-KR" altLang="en-US" sz="1600" baseline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통합</a:t>
                      </a:r>
                      <a:endParaRPr lang="ko-KR" altLang="en-US" sz="1600" b="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28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수업</a:t>
                      </a:r>
                      <a:r>
                        <a:rPr lang="ko-KR" altLang="en-US" sz="1600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연</a:t>
                      </a:r>
                      <a:r>
                        <a:rPr lang="ko-KR" altLang="en-US" sz="16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한</a:t>
                      </a:r>
                      <a:endParaRPr lang="ko-KR" altLang="en-US" sz="1600" b="1" kern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457200" marR="0" lvl="1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석</a:t>
                      </a:r>
                      <a:r>
                        <a:rPr lang="en-US" altLang="ko-KR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/</a:t>
                      </a: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박사 </a:t>
                      </a:r>
                      <a:r>
                        <a:rPr lang="en-US" altLang="ko-KR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2</a:t>
                      </a: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년</a:t>
                      </a:r>
                      <a:r>
                        <a:rPr lang="en-US" altLang="ko-KR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 </a:t>
                      </a: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통합 </a:t>
                      </a:r>
                      <a:r>
                        <a:rPr lang="en-US" altLang="ko-KR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4</a:t>
                      </a: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년</a:t>
                      </a:r>
                      <a:endParaRPr lang="ko-KR" altLang="en-US" sz="1600" b="0" dirty="0">
                        <a:solidFill>
                          <a:srgbClr val="000000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455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재학</a:t>
                      </a:r>
                      <a:r>
                        <a:rPr lang="ko-KR" altLang="en-US" sz="1600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연</a:t>
                      </a:r>
                      <a:r>
                        <a:rPr lang="ko-KR" altLang="en-US" sz="16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한</a:t>
                      </a:r>
                      <a:endParaRPr lang="ko-KR" altLang="en-US" sz="1600" b="1" kern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457200" marR="0" lvl="1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석사</a:t>
                      </a:r>
                      <a:r>
                        <a:rPr lang="en-US" altLang="ko-KR" sz="1600" baseline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– </a:t>
                      </a:r>
                      <a:r>
                        <a:rPr lang="ko-KR" altLang="en-US" sz="1600" baseline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입학연도로부터 </a:t>
                      </a:r>
                      <a:r>
                        <a:rPr lang="en-US" altLang="ko-KR" sz="1600" baseline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7</a:t>
                      </a:r>
                      <a:r>
                        <a:rPr lang="ko-KR" altLang="en-US" sz="1600" baseline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년 이내</a:t>
                      </a:r>
                      <a:endParaRPr lang="en-US" altLang="ko-KR" sz="1600" baseline="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457200" marR="0" lvl="1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aseline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박사 </a:t>
                      </a:r>
                      <a:r>
                        <a:rPr lang="en-US" altLang="ko-KR" sz="1600" baseline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– </a:t>
                      </a:r>
                      <a:r>
                        <a:rPr lang="ko-KR" altLang="en-US" sz="1600" baseline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입학연도로부터 </a:t>
                      </a:r>
                      <a:r>
                        <a:rPr lang="en-US" altLang="ko-KR" sz="1600" baseline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11</a:t>
                      </a:r>
                      <a:r>
                        <a:rPr lang="ko-KR" altLang="en-US" sz="1600" baseline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년 이내</a:t>
                      </a:r>
                      <a:endParaRPr lang="en-US" altLang="ko-KR" sz="1600" baseline="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  <a:p>
                      <a:pPr marL="457200" marR="0" lvl="1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aseline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통합 </a:t>
                      </a:r>
                      <a:r>
                        <a:rPr lang="en-US" altLang="ko-KR" sz="1600" baseline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– </a:t>
                      </a:r>
                      <a:r>
                        <a:rPr lang="ko-KR" altLang="en-US" sz="1600" baseline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입학연도로부터 </a:t>
                      </a:r>
                      <a:r>
                        <a:rPr lang="en-US" altLang="ko-KR" sz="1600" baseline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13</a:t>
                      </a:r>
                      <a:r>
                        <a:rPr lang="ko-KR" altLang="en-US" sz="1600" baseline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년 이내</a:t>
                      </a:r>
                      <a:endParaRPr lang="ko-KR" altLang="en-US" sz="1600" b="0" dirty="0">
                        <a:solidFill>
                          <a:srgbClr val="000000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74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수업형태</a:t>
                      </a:r>
                      <a:endParaRPr lang="ko-KR" altLang="en-US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457200" marR="0" lvl="1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주간 </a:t>
                      </a:r>
                      <a:r>
                        <a:rPr lang="en-US" altLang="ko-KR" sz="1600" kern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/ </a:t>
                      </a:r>
                      <a:r>
                        <a:rPr lang="ko-KR" altLang="en-US" sz="1600" kern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야간 </a:t>
                      </a:r>
                      <a:r>
                        <a:rPr lang="en-US" altLang="ko-KR" sz="1600" kern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/ </a:t>
                      </a:r>
                      <a:r>
                        <a:rPr lang="ko-KR" altLang="en-US" sz="1600" kern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실무교육</a:t>
                      </a:r>
                      <a:r>
                        <a:rPr lang="en-US" altLang="ko-KR" sz="1600" kern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</a:t>
                      </a:r>
                      <a:r>
                        <a:rPr lang="ko-KR" altLang="en-US" sz="1600" kern="1200" dirty="0" err="1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인턴십</a:t>
                      </a:r>
                      <a:r>
                        <a:rPr lang="en-US" altLang="ko-KR" sz="1600" kern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) / </a:t>
                      </a:r>
                      <a:r>
                        <a:rPr lang="ko-KR" altLang="en-US" sz="1600" kern="12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사이버강의</a:t>
                      </a:r>
                      <a:endParaRPr lang="ko-KR" altLang="en-US" sz="1600" b="0" kern="1200" dirty="0">
                        <a:solidFill>
                          <a:schemeClr val="dk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353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이수학점</a:t>
                      </a:r>
                      <a:endParaRPr lang="ko-KR" altLang="en-US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457200" marR="0" lvl="1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석사 </a:t>
                      </a:r>
                      <a:r>
                        <a:rPr lang="en-US" altLang="ko-KR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24</a:t>
                      </a: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</a:t>
                      </a:r>
                      <a:r>
                        <a:rPr lang="en-US" altLang="ko-KR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 </a:t>
                      </a: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박사 </a:t>
                      </a:r>
                      <a:r>
                        <a:rPr lang="en-US" altLang="ko-KR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36</a:t>
                      </a: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</a:t>
                      </a:r>
                      <a:r>
                        <a:rPr lang="en-US" altLang="ko-KR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 </a:t>
                      </a: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통합 </a:t>
                      </a:r>
                      <a:r>
                        <a:rPr lang="en-US" altLang="ko-KR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60</a:t>
                      </a: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28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수여학위</a:t>
                      </a:r>
                      <a:endParaRPr lang="ko-KR" altLang="en-US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457200" marR="0" lvl="1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약학석사</a:t>
                      </a:r>
                      <a:r>
                        <a:rPr lang="en-US" altLang="ko-KR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, </a:t>
                      </a: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약학박사</a:t>
                      </a:r>
                      <a:endParaRPr lang="ko-KR" altLang="en-US" sz="1600" b="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28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lvl="0" algn="ctr" latinLnBrk="1">
                        <a:lnSpc>
                          <a:spcPct val="150000"/>
                        </a:lnSpc>
                      </a:pPr>
                      <a:r>
                        <a:rPr lang="ko-KR" alt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학기당 취득학점</a:t>
                      </a:r>
                      <a:endParaRPr lang="ko-KR" altLang="en-US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vl="1" algn="l" latinLnBrk="1">
                        <a:lnSpc>
                          <a:spcPct val="150000"/>
                        </a:lnSpc>
                      </a:pPr>
                      <a:r>
                        <a:rPr lang="en-US" altLang="ko-KR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12</a:t>
                      </a:r>
                      <a:r>
                        <a:rPr lang="ko-KR" altLang="en-US" sz="160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학점까지 취득가능</a:t>
                      </a:r>
                      <a:endParaRPr lang="ko-KR" altLang="en-US" sz="1600" b="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제목 1">
            <a:extLst>
              <a:ext uri="{FF2B5EF4-FFF2-40B4-BE49-F238E27FC236}">
                <a16:creationId xmlns:a16="http://schemas.microsoft.com/office/drawing/2014/main" id="{9BF2905C-4DDE-40A7-9E71-614877C29AA2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3. </a:t>
            </a:r>
            <a:r>
              <a:rPr lang="ko-KR" altLang="en-US" sz="3600" dirty="0"/>
              <a:t>학사안내</a:t>
            </a:r>
          </a:p>
        </p:txBody>
      </p:sp>
    </p:spTree>
    <p:extLst>
      <p:ext uri="{BB962C8B-B14F-4D97-AF65-F5344CB8AC3E}">
        <p14:creationId xmlns:p14="http://schemas.microsoft.com/office/powerpoint/2010/main" val="1565045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b="30800"/>
          <a:stretch/>
        </p:blipFill>
        <p:spPr>
          <a:xfrm>
            <a:off x="1726265" y="807973"/>
            <a:ext cx="8739471" cy="5497577"/>
          </a:xfrm>
          <a:prstGeom prst="rect">
            <a:avLst/>
          </a:prstGeom>
        </p:spPr>
      </p:pic>
      <p:sp>
        <p:nvSpPr>
          <p:cNvPr id="14" name="제목 1">
            <a:extLst>
              <a:ext uri="{FF2B5EF4-FFF2-40B4-BE49-F238E27FC236}">
                <a16:creationId xmlns:a16="http://schemas.microsoft.com/office/drawing/2014/main" id="{CBA6FE69-6BE0-4EF1-A9A9-5BF7E7392C2F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3-1. </a:t>
            </a:r>
            <a:r>
              <a:rPr lang="ko-KR" altLang="en-US" sz="3600" dirty="0"/>
              <a:t>학사안내 </a:t>
            </a:r>
            <a:r>
              <a:rPr lang="en-US" altLang="ko-KR" sz="3600" dirty="0"/>
              <a:t>(</a:t>
            </a:r>
            <a:r>
              <a:rPr lang="ko-KR" altLang="en-US" sz="3600" dirty="0"/>
              <a:t>디비전</a:t>
            </a:r>
            <a:r>
              <a:rPr lang="en-US" altLang="ko-KR" sz="3600" dirty="0"/>
              <a:t>) - </a:t>
            </a:r>
            <a:r>
              <a:rPr lang="ko-KR" altLang="en-US" sz="3600" dirty="0">
                <a:solidFill>
                  <a:srgbClr val="00B0F0"/>
                </a:solidFill>
              </a:rPr>
              <a:t>약학과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960467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BB1-89C4-42C9-B2EA-BCFB15D429BA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56995" y="4221560"/>
            <a:ext cx="9703838" cy="1666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2021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학년도 전기 입학생부터 신약개발과정 </a:t>
            </a:r>
            <a:r>
              <a:rPr kumimoji="1" lang="ko-KR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디비전별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 교과목 분류를 적용한다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.</a:t>
            </a:r>
          </a:p>
          <a:p>
            <a:pPr marL="0" marR="0" lvl="0" indent="0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석사학위과정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은 </a:t>
            </a:r>
            <a:r>
              <a:rPr kumimoji="1" lang="en-US" altLang="ko-KR" sz="1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3</a:t>
            </a:r>
            <a:r>
              <a:rPr kumimoji="1" lang="ko-KR" alt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가지 이상의 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디비전을 수강하여야 하며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,</a:t>
            </a:r>
          </a:p>
          <a:p>
            <a:pPr marL="0" marR="0" lvl="0" indent="0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박사 및 통합학위과정은 </a:t>
            </a:r>
            <a:r>
              <a:rPr kumimoji="1" lang="en-US" altLang="ko-KR" sz="1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5</a:t>
            </a:r>
            <a:r>
              <a:rPr kumimoji="1" lang="ko-KR" alt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가지 이상의 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디비전을 수강 하여야 한다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.</a:t>
            </a:r>
          </a:p>
          <a:p>
            <a:pPr marL="0" marR="0" lvl="0" indent="0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(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단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, 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박사학위 과정 학생 중 본교 약학과에서 석사를 한 경우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, 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석사학위과정에서 이수한 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3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가지 디비전을 인정한다</a:t>
            </a: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.)</a:t>
            </a:r>
          </a:p>
          <a:p>
            <a:pPr marL="0" marR="0" lvl="0" indent="0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* </a:t>
            </a:r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이화체" panose="02000300000000000000" pitchFamily="2" charset="-127"/>
                <a:ea typeface="이화체" panose="02000300000000000000" pitchFamily="2" charset="-127"/>
              </a:rPr>
              <a:t>각 과목의 디비전은 대학원 약학과 홈페이지 참고</a:t>
            </a:r>
            <a:endParaRPr kumimoji="1" lang="en-US" altLang="ko-KR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이화체" panose="02000300000000000000" pitchFamily="2" charset="-127"/>
              <a:ea typeface="이화체" panose="02000300000000000000" pitchFamily="2" charset="-127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812576"/>
              </p:ext>
            </p:extLst>
          </p:nvPr>
        </p:nvGraphicFramePr>
        <p:xfrm>
          <a:off x="1156995" y="1079500"/>
          <a:ext cx="9703838" cy="3009900"/>
        </p:xfrm>
        <a:graphic>
          <a:graphicData uri="http://schemas.openxmlformats.org/drawingml/2006/table">
            <a:tbl>
              <a:tblPr firstRow="1" bandRow="1"/>
              <a:tblGrid>
                <a:gridCol w="4851919">
                  <a:extLst>
                    <a:ext uri="{9D8B030D-6E8A-4147-A177-3AD203B41FA5}">
                      <a16:colId xmlns:a16="http://schemas.microsoft.com/office/drawing/2014/main" val="1858436688"/>
                    </a:ext>
                  </a:extLst>
                </a:gridCol>
                <a:gridCol w="4851919">
                  <a:extLst>
                    <a:ext uri="{9D8B030D-6E8A-4147-A177-3AD203B41FA5}">
                      <a16:colId xmlns:a16="http://schemas.microsoft.com/office/drawing/2014/main" val="23675443"/>
                    </a:ext>
                  </a:extLst>
                </a:gridCol>
              </a:tblGrid>
              <a:tr h="601980"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디비전</a:t>
                      </a: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(Division)</a:t>
                      </a:r>
                      <a:r>
                        <a:rPr lang="ko-KR" altLang="en-US" sz="1800" b="0" baseline="0" dirty="0">
                          <a:solidFill>
                            <a:schemeClr val="tx1"/>
                          </a:solidFill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 목록</a:t>
                      </a:r>
                      <a:endParaRPr lang="ko-KR" altLang="en-US" sz="1800" b="0" dirty="0">
                        <a:solidFill>
                          <a:schemeClr val="tx1"/>
                        </a:solidFill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412523"/>
                  </a:ext>
                </a:extLst>
              </a:tr>
              <a:tr h="60198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atinLnBrk="1"/>
                      <a:r>
                        <a:rPr lang="en-US" altLang="ko-KR" sz="16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Ⅰ </a:t>
                      </a:r>
                      <a:r>
                        <a:rPr lang="ko-KR" altLang="en-US" sz="1600" b="0" dirty="0" err="1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타겟발굴및기전</a:t>
                      </a:r>
                      <a:endParaRPr lang="ko-KR" altLang="en-US" sz="1600" b="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atinLnBrk="1"/>
                      <a:r>
                        <a:rPr lang="en-US" altLang="ko-KR" sz="16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Ⅱ </a:t>
                      </a:r>
                      <a:r>
                        <a:rPr lang="ko-KR" altLang="en-US" sz="16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후보물질발굴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701028"/>
                  </a:ext>
                </a:extLst>
              </a:tr>
              <a:tr h="60198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atinLnBrk="1"/>
                      <a:r>
                        <a:rPr lang="en-US" altLang="ko-KR" sz="16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Ⅲ </a:t>
                      </a:r>
                      <a:r>
                        <a:rPr lang="ko-KR" altLang="en-US" sz="1600" b="0" dirty="0" err="1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의약품개발</a:t>
                      </a:r>
                      <a:endParaRPr lang="ko-KR" altLang="en-US" sz="1600" b="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atinLnBrk="1"/>
                      <a:r>
                        <a:rPr lang="en-US" altLang="ko-KR" sz="16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Ⅳ </a:t>
                      </a:r>
                      <a:r>
                        <a:rPr lang="ko-KR" altLang="en-US" sz="16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의약품분석 및 </a:t>
                      </a:r>
                      <a:r>
                        <a:rPr lang="ko-KR" altLang="en-US" sz="1600" b="0" dirty="0" err="1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의공학</a:t>
                      </a:r>
                      <a:endParaRPr lang="ko-KR" altLang="en-US" sz="1600" b="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617176"/>
                  </a:ext>
                </a:extLst>
              </a:tr>
              <a:tr h="60198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atinLnBrk="1"/>
                      <a:r>
                        <a:rPr lang="en-US" altLang="ko-KR" sz="16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Ⅴ </a:t>
                      </a:r>
                      <a:r>
                        <a:rPr lang="ko-KR" altLang="en-US" sz="1600" b="0" dirty="0" err="1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임상적용</a:t>
                      </a:r>
                      <a:endParaRPr lang="ko-KR" altLang="en-US" sz="1600" b="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atinLnBrk="1"/>
                      <a:r>
                        <a:rPr lang="en-US" altLang="ko-KR" sz="16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Ⅵ </a:t>
                      </a:r>
                      <a:r>
                        <a:rPr lang="ko-KR" altLang="en-US" sz="16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약물성과분석 및 정책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663946"/>
                  </a:ext>
                </a:extLst>
              </a:tr>
              <a:tr h="60198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atinLnBrk="1"/>
                      <a:r>
                        <a:rPr lang="en-US" altLang="ko-KR" sz="1600" b="0" dirty="0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Ⅶ </a:t>
                      </a:r>
                      <a:r>
                        <a:rPr lang="ko-KR" altLang="en-US" sz="1600" b="0" dirty="0" err="1">
                          <a:latin typeface="이화체" panose="02000300000000000000" pitchFamily="2" charset="-127"/>
                          <a:ea typeface="이화체" panose="02000300000000000000" pitchFamily="2" charset="-127"/>
                        </a:rPr>
                        <a:t>바이오의약빅데이터활용</a:t>
                      </a:r>
                      <a:endParaRPr lang="ko-KR" altLang="en-US" sz="1600" b="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latinLnBrk="1"/>
                      <a:endParaRPr lang="ko-KR" altLang="en-US" sz="1600" b="0" dirty="0">
                        <a:latin typeface="이화체" panose="02000300000000000000" pitchFamily="2" charset="-127"/>
                        <a:ea typeface="이화체" panose="02000300000000000000" pitchFamily="2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205748"/>
                  </a:ext>
                </a:extLst>
              </a:tr>
            </a:tbl>
          </a:graphicData>
        </a:graphic>
      </p:graphicFrame>
      <p:sp>
        <p:nvSpPr>
          <p:cNvPr id="7" name="제목 1">
            <a:extLst>
              <a:ext uri="{FF2B5EF4-FFF2-40B4-BE49-F238E27FC236}">
                <a16:creationId xmlns:a16="http://schemas.microsoft.com/office/drawing/2014/main" id="{3D2FC8C6-402B-49BA-A57F-886AF6224139}"/>
              </a:ext>
            </a:extLst>
          </p:cNvPr>
          <p:cNvSpPr txBox="1">
            <a:spLocks/>
          </p:cNvSpPr>
          <p:nvPr/>
        </p:nvSpPr>
        <p:spPr>
          <a:xfrm>
            <a:off x="0" y="14413"/>
            <a:ext cx="121920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462A"/>
                </a:solidFill>
                <a:latin typeface="이화체" panose="02000300000000000000" pitchFamily="2" charset="-127"/>
                <a:ea typeface="이화체" panose="02000300000000000000" pitchFamily="2" charset="-127"/>
                <a:cs typeface="+mj-cs"/>
              </a:defRPr>
            </a:lvl1pPr>
          </a:lstStyle>
          <a:p>
            <a:r>
              <a:rPr lang="en-US" altLang="ko-KR" sz="3600" dirty="0"/>
              <a:t> 3-1. </a:t>
            </a:r>
            <a:r>
              <a:rPr lang="ko-KR" altLang="en-US" sz="3600" dirty="0"/>
              <a:t>학사안내 </a:t>
            </a:r>
            <a:r>
              <a:rPr lang="en-US" altLang="ko-KR" sz="3600" dirty="0"/>
              <a:t>(</a:t>
            </a:r>
            <a:r>
              <a:rPr lang="ko-KR" altLang="en-US" sz="3600" dirty="0"/>
              <a:t>디비전</a:t>
            </a:r>
            <a:r>
              <a:rPr lang="en-US" altLang="ko-KR" sz="3600" dirty="0"/>
              <a:t>) </a:t>
            </a:r>
            <a:r>
              <a:rPr lang="ko-KR" altLang="en-US" sz="3600" dirty="0">
                <a:solidFill>
                  <a:srgbClr val="00B0F0"/>
                </a:solidFill>
              </a:rPr>
              <a:t>약학과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64265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3619</TotalTime>
  <Words>4398</Words>
  <Application>Microsoft Office PowerPoint</Application>
  <PresentationFormat>와이드스크린</PresentationFormat>
  <Paragraphs>849</Paragraphs>
  <Slides>46</Slides>
  <Notes>24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46</vt:i4>
      </vt:variant>
    </vt:vector>
  </HeadingPairs>
  <TitlesOfParts>
    <vt:vector size="53" baseType="lpstr">
      <vt:lpstr>맑은 고딕</vt:lpstr>
      <vt:lpstr>Arial</vt:lpstr>
      <vt:lpstr>Times New Roman</vt:lpstr>
      <vt:lpstr>이화체</vt:lpstr>
      <vt:lpstr>Calibri</vt:lpstr>
      <vt:lpstr>Wingdings</vt:lpstr>
      <vt:lpstr>Office 테마</vt:lpstr>
      <vt:lpstr>약학대학 대학원 신입생 오리엔테이션          약학과 (약학전공 / 첨단바이오·소재융합 전공) 제약산업학과</vt:lpstr>
      <vt:lpstr>목차 </vt:lpstr>
      <vt:lpstr> 1. 교육 목표 및 비전 : 약학과</vt:lpstr>
      <vt:lpstr> 1. 교육 목표 및 비전 : 제약산업학과</vt:lpstr>
      <vt:lpstr> 1. 4단계 BK21 사업       첨단바이오·소재 인재 양성 교육연구단의 비전 및 목표</vt:lpstr>
      <vt:lpstr> 2. 2025학년도 1학기 학사일정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427</cp:revision>
  <cp:lastPrinted>2025-02-27T02:10:09Z</cp:lastPrinted>
  <dcterms:created xsi:type="dcterms:W3CDTF">2018-01-15T07:23:20Z</dcterms:created>
  <dcterms:modified xsi:type="dcterms:W3CDTF">2025-02-28T00:33:41Z</dcterms:modified>
</cp:coreProperties>
</file>